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79" r:id="rId3"/>
    <p:sldId id="280" r:id="rId4"/>
    <p:sldId id="260" r:id="rId5"/>
    <p:sldId id="277" r:id="rId6"/>
    <p:sldId id="276" r:id="rId7"/>
    <p:sldId id="262" r:id="rId8"/>
    <p:sldId id="286" r:id="rId9"/>
    <p:sldId id="283" r:id="rId10"/>
    <p:sldId id="278" r:id="rId11"/>
    <p:sldId id="284" r:id="rId12"/>
    <p:sldId id="261" r:id="rId13"/>
    <p:sldId id="264" r:id="rId14"/>
    <p:sldId id="265" r:id="rId15"/>
    <p:sldId id="269" r:id="rId16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10"/>
    <p:restoredTop sz="96283" autoAdjust="0"/>
  </p:normalViewPr>
  <p:slideViewPr>
    <p:cSldViewPr snapToGrid="0" snapToObjects="1">
      <p:cViewPr>
        <p:scale>
          <a:sx n="208" d="100"/>
          <a:sy n="208" d="100"/>
        </p:scale>
        <p:origin x="-1864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52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F562D-CD30-53E5-96E4-A4DDDC89A0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08F4D3-6600-6AAE-C68B-15D09DB0CD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E8B56B-6460-7548-DFF9-01768E1510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77102C-E8C1-6DE8-E200-1B1D7B7912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603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6D239-59FB-BD99-E3F5-AB4281D9C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A3C324-BAEF-1859-7138-9929EE4BA0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CE7236-1EEF-990B-D7DE-699F632F8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E09CC9-740A-195B-3EA0-2F35FA6A2E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441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201EE-99D7-6FD3-49DC-9A97974D0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831431-98CD-454F-D07F-73478AAA93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ED2B28-FC33-BABE-6B0E-2D1D58BF79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8D2D8A-037F-7162-1E21-A4D1A6C608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0641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48A83-2F9D-058F-9CDA-5F9A3EE5A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48047C-EFE1-0E95-5E64-7D924123C9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D6D3BE-66E2-56CF-86A4-ABC8DEDBAF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16F35-4CC6-F3E5-DAE2-408B6FB5FE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860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A3A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457200" cy="5143500"/>
          </a:xfrm>
          <a:prstGeom prst="rect">
            <a:avLst/>
          </a:prstGeom>
          <a:solidFill>
            <a:srgbClr val="1D5C96"/>
          </a:solidFill>
          <a:ln w="12700">
            <a:solidFill>
              <a:srgbClr val="1D5C9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4" name="Shape 2"/>
          <p:cNvSpPr/>
          <p:nvPr/>
        </p:nvSpPr>
        <p:spPr>
          <a:xfrm>
            <a:off x="6858000" y="457200"/>
            <a:ext cx="2286000" cy="4686300"/>
          </a:xfrm>
          <a:prstGeom prst="rect">
            <a:avLst/>
          </a:prstGeom>
          <a:solidFill>
            <a:srgbClr val="1D5C96"/>
          </a:solidFill>
          <a:ln w="12700">
            <a:solidFill>
              <a:srgbClr val="1D5C9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5" name="Shape 3"/>
          <p:cNvSpPr/>
          <p:nvPr/>
        </p:nvSpPr>
        <p:spPr>
          <a:xfrm>
            <a:off x="6583680" y="457200"/>
            <a:ext cx="365760" cy="468630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6" name="Shape 4"/>
          <p:cNvSpPr/>
          <p:nvPr/>
        </p:nvSpPr>
        <p:spPr>
          <a:xfrm>
            <a:off x="7498080" y="914400"/>
            <a:ext cx="1188720" cy="1188720"/>
          </a:xfrm>
          <a:prstGeom prst="ellipse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960" y="1058666"/>
            <a:ext cx="822960" cy="82296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6858000" y="2286000"/>
            <a:ext cx="22860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i="1" dirty="0">
                <a:solidFill>
                  <a:srgbClr val="FFFFFF"/>
                </a:solidFill>
              </a:rPr>
              <a:t>Ministero dell'Istruzione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i="1" dirty="0">
                <a:solidFill>
                  <a:srgbClr val="FFFFFF"/>
                </a:solidFill>
              </a:rPr>
              <a:t>e del Merito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640080" y="731520"/>
            <a:ext cx="576072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Curriculum della</a:t>
            </a:r>
            <a:endParaRPr lang="en-US" sz="3600" dirty="0"/>
          </a:p>
          <a:p>
            <a:pPr marL="0" indent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Studentessa e dello Studente</a:t>
            </a:r>
            <a:endParaRPr lang="en-US" sz="3600" dirty="0"/>
          </a:p>
        </p:txBody>
      </p:sp>
      <p:sp>
        <p:nvSpPr>
          <p:cNvPr id="10" name="Text 7"/>
          <p:cNvSpPr/>
          <p:nvPr/>
        </p:nvSpPr>
        <p:spPr>
          <a:xfrm>
            <a:off x="640080" y="2651760"/>
            <a:ext cx="576072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dirty="0" err="1">
                <a:solidFill>
                  <a:srgbClr val="A9CCE3"/>
                </a:solidFill>
              </a:rPr>
              <a:t>Ruolo</a:t>
            </a:r>
            <a:r>
              <a:rPr lang="en-US" sz="1600" dirty="0">
                <a:solidFill>
                  <a:srgbClr val="A9CCE3"/>
                </a:solidFill>
              </a:rPr>
              <a:t> nel nuovo</a:t>
            </a:r>
            <a:endParaRPr lang="en-US" sz="1600" dirty="0"/>
          </a:p>
          <a:p>
            <a:pPr marL="0" indent="0">
              <a:buNone/>
            </a:pPr>
            <a:r>
              <a:rPr lang="en-US" sz="1600" dirty="0">
                <a:solidFill>
                  <a:srgbClr val="A9CCE3"/>
                </a:solidFill>
              </a:rPr>
              <a:t>Esame di </a:t>
            </a:r>
            <a:r>
              <a:rPr lang="en-US" sz="1600" dirty="0" err="1">
                <a:solidFill>
                  <a:srgbClr val="A9CCE3"/>
                </a:solidFill>
              </a:rPr>
              <a:t>Maturità</a:t>
            </a: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640080" y="3474720"/>
            <a:ext cx="3200400" cy="54864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12" name="Text 9"/>
          <p:cNvSpPr/>
          <p:nvPr/>
        </p:nvSpPr>
        <p:spPr>
          <a:xfrm>
            <a:off x="640080" y="3657600"/>
            <a:ext cx="57607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A9CCE3"/>
                </a:solidFill>
              </a:rPr>
              <a:t>D.L. 127/2025  •  D.M. 2/2026  •  D.Lgs. 62/2017  •  L. 107/2015</a:t>
            </a:r>
            <a:endParaRPr lang="en-US" sz="1100" dirty="0"/>
          </a:p>
        </p:txBody>
      </p:sp>
      <p:sp>
        <p:nvSpPr>
          <p:cNvPr id="13" name="Text 10"/>
          <p:cNvSpPr/>
          <p:nvPr/>
        </p:nvSpPr>
        <p:spPr>
          <a:xfrm>
            <a:off x="640080" y="4434840"/>
            <a:ext cx="2743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D4A017"/>
                </a:solidFill>
              </a:rPr>
              <a:t>a.s. 2025/2026</a:t>
            </a:r>
            <a:endParaRPr lang="en-US" sz="1200" dirty="0"/>
          </a:p>
        </p:txBody>
      </p:sp>
      <p:sp>
        <p:nvSpPr>
          <p:cNvPr id="14" name="Shape 11"/>
          <p:cNvSpPr/>
          <p:nvPr/>
        </p:nvSpPr>
        <p:spPr>
          <a:xfrm>
            <a:off x="0" y="5074920"/>
            <a:ext cx="9144000" cy="6858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E43C10-AE97-79E6-81E7-644B39445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>
            <a:extLst>
              <a:ext uri="{FF2B5EF4-FFF2-40B4-BE49-F238E27FC236}">
                <a16:creationId xmlns:a16="http://schemas.microsoft.com/office/drawing/2014/main" id="{DD55BE86-69F2-1DD0-B85D-E900934C3903}"/>
              </a:ext>
            </a:extLst>
          </p:cNvPr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8BA1CD00-84F6-446C-6E35-4DA58CDBE69F}"/>
              </a:ext>
            </a:extLst>
          </p:cNvPr>
          <p:cNvSpPr/>
          <p:nvPr/>
        </p:nvSpPr>
        <p:spPr>
          <a:xfrm>
            <a:off x="0" y="5074920"/>
            <a:ext cx="9144000" cy="6858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26A9D131-0605-B706-EDF4-B160B39BDA80}"/>
              </a:ext>
            </a:extLst>
          </p:cNvPr>
          <p:cNvSpPr/>
          <p:nvPr/>
        </p:nvSpPr>
        <p:spPr>
          <a:xfrm>
            <a:off x="274320" y="1005840"/>
            <a:ext cx="8595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it-IT" b="1" dirty="0"/>
              <a:t>Articolo 22 </a:t>
            </a:r>
            <a:endParaRPr lang="it-IT" sz="1400" dirty="0"/>
          </a:p>
          <a:p>
            <a:pPr algn="ctr"/>
            <a:r>
              <a:rPr lang="it-IT" i="1" dirty="0"/>
              <a:t>(Colloquio) </a:t>
            </a:r>
            <a:endParaRPr lang="it-IT" sz="1400" dirty="0"/>
          </a:p>
          <a:p>
            <a:pPr marL="0" indent="0">
              <a:buNone/>
            </a:pPr>
            <a:endParaRPr lang="en-US" sz="1300" dirty="0"/>
          </a:p>
        </p:txBody>
      </p:sp>
      <p:sp>
        <p:nvSpPr>
          <p:cNvPr id="7" name="Shape 5">
            <a:extLst>
              <a:ext uri="{FF2B5EF4-FFF2-40B4-BE49-F238E27FC236}">
                <a16:creationId xmlns:a16="http://schemas.microsoft.com/office/drawing/2014/main" id="{1B39E8F9-6F0D-DA79-1EA1-82DCFDE0F677}"/>
              </a:ext>
            </a:extLst>
          </p:cNvPr>
          <p:cNvSpPr/>
          <p:nvPr/>
        </p:nvSpPr>
        <p:spPr>
          <a:xfrm>
            <a:off x="274320" y="1627632"/>
            <a:ext cx="4114800" cy="2563706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508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it-IT" dirty="0"/>
          </a:p>
        </p:txBody>
      </p:sp>
      <p:sp>
        <p:nvSpPr>
          <p:cNvPr id="8" name="Shape 6">
            <a:extLst>
              <a:ext uri="{FF2B5EF4-FFF2-40B4-BE49-F238E27FC236}">
                <a16:creationId xmlns:a16="http://schemas.microsoft.com/office/drawing/2014/main" id="{95191148-64F1-D897-E02A-0741ECF0013F}"/>
              </a:ext>
            </a:extLst>
          </p:cNvPr>
          <p:cNvSpPr/>
          <p:nvPr/>
        </p:nvSpPr>
        <p:spPr>
          <a:xfrm>
            <a:off x="274320" y="1737360"/>
            <a:ext cx="45719" cy="2453978"/>
          </a:xfrm>
          <a:prstGeom prst="rect">
            <a:avLst/>
          </a:prstGeom>
          <a:solidFill>
            <a:srgbClr val="1D5C96"/>
          </a:solidFill>
          <a:ln w="12700">
            <a:solidFill>
              <a:srgbClr val="1D5C9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9" name="Image 0" descr="preencoded.png">
            <a:extLst>
              <a:ext uri="{FF2B5EF4-FFF2-40B4-BE49-F238E27FC236}">
                <a16:creationId xmlns:a16="http://schemas.microsoft.com/office/drawing/2014/main" id="{0786F95B-CE84-C486-27B8-051AE6A961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912" y="1874520"/>
            <a:ext cx="438912" cy="438912"/>
          </a:xfrm>
          <a:prstGeom prst="rect">
            <a:avLst/>
          </a:prstGeom>
        </p:spPr>
      </p:pic>
      <p:sp>
        <p:nvSpPr>
          <p:cNvPr id="11" name="Text 8">
            <a:extLst>
              <a:ext uri="{FF2B5EF4-FFF2-40B4-BE49-F238E27FC236}">
                <a16:creationId xmlns:a16="http://schemas.microsoft.com/office/drawing/2014/main" id="{C130AAB3-5BB3-54C4-D181-629690C7F056}"/>
              </a:ext>
            </a:extLst>
          </p:cNvPr>
          <p:cNvSpPr/>
          <p:nvPr/>
        </p:nvSpPr>
        <p:spPr>
          <a:xfrm>
            <a:off x="905256" y="1739646"/>
            <a:ext cx="3246120" cy="227919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it-IT" sz="1400" dirty="0"/>
              <a:t>COMMA 1 </a:t>
            </a:r>
          </a:p>
          <a:p>
            <a:pPr algn="just"/>
            <a:r>
              <a:rPr lang="it-IT" sz="1400" dirty="0"/>
              <a:t>Il colloquio è disciplinato dall’articolo 17, comma 9, del d.lgs. 62/2017, e ha la </a:t>
            </a:r>
            <a:r>
              <a:rPr lang="it-IT" sz="1400" dirty="0" err="1"/>
              <a:t>finalita</a:t>
            </a:r>
            <a:r>
              <a:rPr lang="it-IT" sz="1400" dirty="0"/>
              <a:t>̀ di accertare il conseguimento del profilo educativo, culturale e professionale della studentessa o dello studente (PECUP). </a:t>
            </a:r>
          </a:p>
        </p:txBody>
      </p:sp>
      <p:sp>
        <p:nvSpPr>
          <p:cNvPr id="12" name="Shape 9">
            <a:extLst>
              <a:ext uri="{FF2B5EF4-FFF2-40B4-BE49-F238E27FC236}">
                <a16:creationId xmlns:a16="http://schemas.microsoft.com/office/drawing/2014/main" id="{11E12B57-59DF-78A2-F24C-317F80F2FB8E}"/>
              </a:ext>
            </a:extLst>
          </p:cNvPr>
          <p:cNvSpPr/>
          <p:nvPr/>
        </p:nvSpPr>
        <p:spPr>
          <a:xfrm>
            <a:off x="4705226" y="1660369"/>
            <a:ext cx="4114800" cy="2640697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508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13" name="Shape 10">
            <a:extLst>
              <a:ext uri="{FF2B5EF4-FFF2-40B4-BE49-F238E27FC236}">
                <a16:creationId xmlns:a16="http://schemas.microsoft.com/office/drawing/2014/main" id="{56A4C8E0-E0F4-4B7F-1E94-105F03B67022}"/>
              </a:ext>
            </a:extLst>
          </p:cNvPr>
          <p:cNvSpPr/>
          <p:nvPr/>
        </p:nvSpPr>
        <p:spPr>
          <a:xfrm flipH="1">
            <a:off x="4663441" y="1737360"/>
            <a:ext cx="45719" cy="2563706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16" name="Text 12">
            <a:extLst>
              <a:ext uri="{FF2B5EF4-FFF2-40B4-BE49-F238E27FC236}">
                <a16:creationId xmlns:a16="http://schemas.microsoft.com/office/drawing/2014/main" id="{E14BF570-93F5-69B8-5996-950CD81959E9}"/>
              </a:ext>
            </a:extLst>
          </p:cNvPr>
          <p:cNvSpPr/>
          <p:nvPr/>
        </p:nvSpPr>
        <p:spPr>
          <a:xfrm>
            <a:off x="5102353" y="1799958"/>
            <a:ext cx="3246120" cy="233770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it-IT" sz="1600" b="1" dirty="0">
                <a:highlight>
                  <a:srgbClr val="FFFF00"/>
                </a:highlight>
              </a:rPr>
              <a:t>A tal fine la commissione d’esame tiene conto anche delle informazioni contenute nel Curriculum della studentessa e dello studente di cui all’articolo 1, comma 30, della legge 13 luglio 2015, n. 107</a:t>
            </a:r>
            <a:r>
              <a:rPr lang="it-IT" sz="1600" dirty="0">
                <a:highlight>
                  <a:srgbClr val="FFFF00"/>
                </a:highlight>
              </a:rPr>
              <a:t>. </a:t>
            </a:r>
            <a:r>
              <a:rPr lang="it-IT" sz="1600" dirty="0"/>
              <a:t>Il colloquio si svolge sulle quattro discipline individuate ai sensi dell’articolo 1, comma 1, lettera b), del </a:t>
            </a:r>
            <a:r>
              <a:rPr lang="it-IT" sz="1600" dirty="0" err="1"/>
              <a:t>d.m.</a:t>
            </a:r>
            <a:r>
              <a:rPr lang="it-IT" sz="1600" dirty="0"/>
              <a:t> 13/2026, </a:t>
            </a:r>
          </a:p>
        </p:txBody>
      </p:sp>
      <p:sp>
        <p:nvSpPr>
          <p:cNvPr id="20" name="Text 15">
            <a:extLst>
              <a:ext uri="{FF2B5EF4-FFF2-40B4-BE49-F238E27FC236}">
                <a16:creationId xmlns:a16="http://schemas.microsoft.com/office/drawing/2014/main" id="{47A927E4-A5A6-6239-CDC2-24AACD2A2D0F}"/>
              </a:ext>
            </a:extLst>
          </p:cNvPr>
          <p:cNvSpPr/>
          <p:nvPr/>
        </p:nvSpPr>
        <p:spPr>
          <a:xfrm>
            <a:off x="1024128" y="3383280"/>
            <a:ext cx="3246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sz="1300" dirty="0"/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97666220-ED3B-C4E8-74DC-322521AD47F1}"/>
              </a:ext>
            </a:extLst>
          </p:cNvPr>
          <p:cNvSpPr txBox="1"/>
          <p:nvPr/>
        </p:nvSpPr>
        <p:spPr>
          <a:xfrm>
            <a:off x="2647188" y="351258"/>
            <a:ext cx="3806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ORDINANZA MINISTERIALE N. 54/2026</a:t>
            </a:r>
          </a:p>
        </p:txBody>
      </p:sp>
    </p:spTree>
    <p:extLst>
      <p:ext uri="{BB962C8B-B14F-4D97-AF65-F5344CB8AC3E}">
        <p14:creationId xmlns:p14="http://schemas.microsoft.com/office/powerpoint/2010/main" val="16668281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68D54-3FD5-756F-CB9D-200D96362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>
            <a:extLst>
              <a:ext uri="{FF2B5EF4-FFF2-40B4-BE49-F238E27FC236}">
                <a16:creationId xmlns:a16="http://schemas.microsoft.com/office/drawing/2014/main" id="{451AFB24-5C14-4B28-1440-318EF1AC462A}"/>
              </a:ext>
            </a:extLst>
          </p:cNvPr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12C75313-493B-AFB0-EFB6-2AB92F956FC3}"/>
              </a:ext>
            </a:extLst>
          </p:cNvPr>
          <p:cNvSpPr/>
          <p:nvPr/>
        </p:nvSpPr>
        <p:spPr>
          <a:xfrm>
            <a:off x="0" y="5074920"/>
            <a:ext cx="9144000" cy="6858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A3FA45C5-B978-A9BE-62E3-A61A298414E2}"/>
              </a:ext>
            </a:extLst>
          </p:cNvPr>
          <p:cNvSpPr/>
          <p:nvPr/>
        </p:nvSpPr>
        <p:spPr>
          <a:xfrm>
            <a:off x="274320" y="1005840"/>
            <a:ext cx="8595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it-IT" b="1" dirty="0"/>
              <a:t>Articolo 22 </a:t>
            </a:r>
            <a:endParaRPr lang="it-IT" sz="1400" dirty="0"/>
          </a:p>
          <a:p>
            <a:pPr algn="ctr"/>
            <a:r>
              <a:rPr lang="it-IT" i="1" dirty="0"/>
              <a:t>(Colloquio) </a:t>
            </a:r>
            <a:endParaRPr lang="it-IT" sz="1400" dirty="0"/>
          </a:p>
          <a:p>
            <a:pPr marL="0" indent="0">
              <a:buNone/>
            </a:pPr>
            <a:endParaRPr lang="en-US" sz="1300" dirty="0"/>
          </a:p>
        </p:txBody>
      </p:sp>
      <p:sp>
        <p:nvSpPr>
          <p:cNvPr id="7" name="Shape 5">
            <a:extLst>
              <a:ext uri="{FF2B5EF4-FFF2-40B4-BE49-F238E27FC236}">
                <a16:creationId xmlns:a16="http://schemas.microsoft.com/office/drawing/2014/main" id="{4FDD4DE3-8159-781A-422C-6B86E530F1D6}"/>
              </a:ext>
            </a:extLst>
          </p:cNvPr>
          <p:cNvSpPr/>
          <p:nvPr/>
        </p:nvSpPr>
        <p:spPr>
          <a:xfrm>
            <a:off x="765924" y="1437718"/>
            <a:ext cx="6987981" cy="203343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508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it-IT" dirty="0"/>
          </a:p>
        </p:txBody>
      </p:sp>
      <p:sp>
        <p:nvSpPr>
          <p:cNvPr id="8" name="Shape 6">
            <a:extLst>
              <a:ext uri="{FF2B5EF4-FFF2-40B4-BE49-F238E27FC236}">
                <a16:creationId xmlns:a16="http://schemas.microsoft.com/office/drawing/2014/main" id="{35567460-4044-9526-7FBA-E08FFF6A806F}"/>
              </a:ext>
            </a:extLst>
          </p:cNvPr>
          <p:cNvSpPr/>
          <p:nvPr/>
        </p:nvSpPr>
        <p:spPr>
          <a:xfrm>
            <a:off x="550508" y="1615702"/>
            <a:ext cx="73152" cy="1417320"/>
          </a:xfrm>
          <a:prstGeom prst="rect">
            <a:avLst/>
          </a:prstGeom>
          <a:solidFill>
            <a:srgbClr val="1D5C96"/>
          </a:solidFill>
          <a:ln w="12700">
            <a:solidFill>
              <a:srgbClr val="1D5C9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9" name="Image 0" descr="preencoded.png">
            <a:extLst>
              <a:ext uri="{FF2B5EF4-FFF2-40B4-BE49-F238E27FC236}">
                <a16:creationId xmlns:a16="http://schemas.microsoft.com/office/drawing/2014/main" id="{6AED7118-61C7-3CB1-7F34-5D608670E5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636" y="1885450"/>
            <a:ext cx="438912" cy="438912"/>
          </a:xfrm>
          <a:prstGeom prst="rect">
            <a:avLst/>
          </a:prstGeom>
        </p:spPr>
      </p:pic>
      <p:sp>
        <p:nvSpPr>
          <p:cNvPr id="11" name="Text 8">
            <a:extLst>
              <a:ext uri="{FF2B5EF4-FFF2-40B4-BE49-F238E27FC236}">
                <a16:creationId xmlns:a16="http://schemas.microsoft.com/office/drawing/2014/main" id="{7E44F8A6-6BEC-122D-7CA9-AB1A47BE8F11}"/>
              </a:ext>
            </a:extLst>
          </p:cNvPr>
          <p:cNvSpPr/>
          <p:nvPr/>
        </p:nvSpPr>
        <p:spPr>
          <a:xfrm>
            <a:off x="1390095" y="1646018"/>
            <a:ext cx="5896066" cy="170229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it-IT" sz="1200" dirty="0"/>
              <a:t>COMMA 1 </a:t>
            </a:r>
          </a:p>
          <a:p>
            <a:pPr algn="just"/>
            <a:r>
              <a:rPr lang="it-IT" sz="1400" dirty="0">
                <a:highlight>
                  <a:srgbClr val="FFFF00"/>
                </a:highlight>
              </a:rPr>
              <a:t>Esso concorre alla valutazione delle conoscenze, delle abilità e delle competenze del candidato, </a:t>
            </a:r>
            <a:r>
              <a:rPr lang="it-IT" sz="1400" dirty="0" err="1">
                <a:highlight>
                  <a:srgbClr val="FFFF00"/>
                </a:highlight>
              </a:rPr>
              <a:t>nonche</a:t>
            </a:r>
            <a:r>
              <a:rPr lang="it-IT" sz="1400" dirty="0">
                <a:highlight>
                  <a:srgbClr val="FFFF00"/>
                </a:highlight>
              </a:rPr>
              <a:t>́ del grado di maturazione personale, di autonomia e di </a:t>
            </a:r>
            <a:r>
              <a:rPr lang="it-IT" sz="1400" dirty="0" err="1">
                <a:highlight>
                  <a:srgbClr val="FFFF00"/>
                </a:highlight>
              </a:rPr>
              <a:t>responsabilita</a:t>
            </a:r>
            <a:r>
              <a:rPr lang="it-IT" sz="1400" dirty="0">
                <a:highlight>
                  <a:srgbClr val="FFFF00"/>
                </a:highlight>
              </a:rPr>
              <a:t>̀ raggiunto al termine del percorso di studio</a:t>
            </a:r>
            <a:r>
              <a:rPr lang="it-IT" sz="1400" dirty="0"/>
              <a:t>, anche tenuto conto dell’impegno dimostrato nell’ambito scolastico e in altre </a:t>
            </a:r>
            <a:r>
              <a:rPr lang="it-IT" sz="1400" dirty="0" err="1"/>
              <a:t>attivita</a:t>
            </a:r>
            <a:r>
              <a:rPr lang="it-IT" sz="1400" dirty="0"/>
              <a:t>̀ coerenti con il percorso di studio, </a:t>
            </a:r>
            <a:r>
              <a:rPr lang="it-IT" sz="1400" dirty="0" err="1">
                <a:highlight>
                  <a:srgbClr val="FFFF00"/>
                </a:highlight>
              </a:rPr>
              <a:t>nonche</a:t>
            </a:r>
            <a:r>
              <a:rPr lang="it-IT" sz="1400" dirty="0">
                <a:highlight>
                  <a:srgbClr val="FFFF00"/>
                </a:highlight>
              </a:rPr>
              <a:t>́ del grado di </a:t>
            </a:r>
            <a:r>
              <a:rPr lang="it-IT" sz="1400" dirty="0" err="1">
                <a:highlight>
                  <a:srgbClr val="FFFF00"/>
                </a:highlight>
              </a:rPr>
              <a:t>responsabilita</a:t>
            </a:r>
            <a:r>
              <a:rPr lang="it-IT" sz="1400" dirty="0">
                <a:highlight>
                  <a:srgbClr val="FFFF00"/>
                </a:highlight>
              </a:rPr>
              <a:t>̀ o dell’impegno evidenziati in azioni particolarmente meritevoli – </a:t>
            </a:r>
          </a:p>
          <a:p>
            <a:pPr algn="just"/>
            <a:r>
              <a:rPr lang="it-IT" sz="1400" dirty="0">
                <a:highlight>
                  <a:srgbClr val="FFFF00"/>
                </a:highlight>
              </a:rPr>
              <a:t>documentate nel Curriculum della studentessa e dello studente – in una prospettiva di sviluppo integrale della persona.</a:t>
            </a:r>
          </a:p>
          <a:p>
            <a:endParaRPr lang="it-IT" sz="1200" dirty="0"/>
          </a:p>
        </p:txBody>
      </p:sp>
      <p:sp>
        <p:nvSpPr>
          <p:cNvPr id="22" name="Shape 17">
            <a:extLst>
              <a:ext uri="{FF2B5EF4-FFF2-40B4-BE49-F238E27FC236}">
                <a16:creationId xmlns:a16="http://schemas.microsoft.com/office/drawing/2014/main" id="{C9F310A8-7B07-9C88-5393-73786624D8ED}"/>
              </a:ext>
            </a:extLst>
          </p:cNvPr>
          <p:cNvSpPr/>
          <p:nvPr/>
        </p:nvSpPr>
        <p:spPr>
          <a:xfrm>
            <a:off x="2514600" y="3418255"/>
            <a:ext cx="4114800" cy="141732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508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25" name="Text 19">
            <a:extLst>
              <a:ext uri="{FF2B5EF4-FFF2-40B4-BE49-F238E27FC236}">
                <a16:creationId xmlns:a16="http://schemas.microsoft.com/office/drawing/2014/main" id="{92A50B92-048D-D0D8-C267-DC3EF7019612}"/>
              </a:ext>
            </a:extLst>
          </p:cNvPr>
          <p:cNvSpPr/>
          <p:nvPr/>
        </p:nvSpPr>
        <p:spPr>
          <a:xfrm>
            <a:off x="2903220" y="3433898"/>
            <a:ext cx="3246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C2833"/>
                </a:solidFill>
              </a:rPr>
              <a:t>COMMA 2</a:t>
            </a:r>
            <a:endParaRPr lang="en-US" sz="1300" dirty="0"/>
          </a:p>
        </p:txBody>
      </p:sp>
      <p:sp>
        <p:nvSpPr>
          <p:cNvPr id="26" name="Text 20">
            <a:extLst>
              <a:ext uri="{FF2B5EF4-FFF2-40B4-BE49-F238E27FC236}">
                <a16:creationId xmlns:a16="http://schemas.microsoft.com/office/drawing/2014/main" id="{21CCED6E-F027-751D-B073-F4E2819E96A8}"/>
              </a:ext>
            </a:extLst>
          </p:cNvPr>
          <p:cNvSpPr/>
          <p:nvPr/>
        </p:nvSpPr>
        <p:spPr>
          <a:xfrm>
            <a:off x="2770632" y="3779735"/>
            <a:ext cx="3246120" cy="10434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it-IT" sz="1200" dirty="0">
                <a:highlight>
                  <a:srgbClr val="FFFF00"/>
                </a:highlight>
              </a:rPr>
              <a:t>Il colloquio ha inizio con una breve riflessione del candidato sul proprio percorso scolastico e  personale, anche alla luce delle informazioni contenute nel Curriculum della studentessa e dello studente</a:t>
            </a:r>
            <a:r>
              <a:rPr lang="it-IT" dirty="0">
                <a:highlight>
                  <a:srgbClr val="FFFF00"/>
                </a:highlight>
              </a:rPr>
              <a:t>. 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7DC49FF2-587C-AF2C-BDBF-E7030302E67F}"/>
              </a:ext>
            </a:extLst>
          </p:cNvPr>
          <p:cNvSpPr txBox="1"/>
          <p:nvPr/>
        </p:nvSpPr>
        <p:spPr>
          <a:xfrm>
            <a:off x="2647188" y="351258"/>
            <a:ext cx="3806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ORDINANZA MINISTERIALE N. 54/2026</a:t>
            </a:r>
          </a:p>
        </p:txBody>
      </p:sp>
    </p:spTree>
    <p:extLst>
      <p:ext uri="{BB962C8B-B14F-4D97-AF65-F5344CB8AC3E}">
        <p14:creationId xmlns:p14="http://schemas.microsoft.com/office/powerpoint/2010/main" val="41110538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4" name="Text 2"/>
          <p:cNvSpPr/>
          <p:nvPr/>
        </p:nvSpPr>
        <p:spPr>
          <a:xfrm>
            <a:off x="274320" y="137160"/>
            <a:ext cx="859536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04  |  Struttura del Curriculum Aggiornato — D.M. 2/2026</a:t>
            </a:r>
            <a:endParaRPr lang="en-US" sz="2000" dirty="0"/>
          </a:p>
        </p:txBody>
      </p:sp>
      <p:sp>
        <p:nvSpPr>
          <p:cNvPr id="5" name="Shape 3"/>
          <p:cNvSpPr/>
          <p:nvPr/>
        </p:nvSpPr>
        <p:spPr>
          <a:xfrm>
            <a:off x="0" y="5074920"/>
            <a:ext cx="9144000" cy="6858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6" name="Shape 4"/>
          <p:cNvSpPr/>
          <p:nvPr/>
        </p:nvSpPr>
        <p:spPr>
          <a:xfrm>
            <a:off x="182880" y="1005840"/>
            <a:ext cx="4206240" cy="1874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7" name="Shape 5"/>
          <p:cNvSpPr/>
          <p:nvPr/>
        </p:nvSpPr>
        <p:spPr>
          <a:xfrm>
            <a:off x="182880" y="1005840"/>
            <a:ext cx="4206240" cy="475488"/>
          </a:xfrm>
          <a:prstGeom prst="rect">
            <a:avLst/>
          </a:prstGeom>
          <a:solidFill>
            <a:srgbClr val="1D5C96"/>
          </a:solidFill>
          <a:ln w="12700">
            <a:solidFill>
              <a:srgbClr val="1D5C9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" y="1069848"/>
            <a:ext cx="347472" cy="347472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731520" y="1042416"/>
            <a:ext cx="20116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</a:rPr>
              <a:t>PARTE I</a:t>
            </a:r>
            <a:endParaRPr lang="en-US" sz="1000" dirty="0"/>
          </a:p>
        </p:txBody>
      </p:sp>
      <p:sp>
        <p:nvSpPr>
          <p:cNvPr id="10" name="Text 7"/>
          <p:cNvSpPr/>
          <p:nvPr/>
        </p:nvSpPr>
        <p:spPr>
          <a:xfrm>
            <a:off x="731520" y="1252728"/>
            <a:ext cx="3520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Istruzione e Formazione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292608" y="1527048"/>
            <a:ext cx="3931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i="1" dirty="0">
                <a:solidFill>
                  <a:srgbClr val="1D5C96"/>
                </a:solidFill>
              </a:rPr>
              <a:t>A cura della scuola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347472" y="1764792"/>
            <a:ext cx="3886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›  Piano di studi con ore per disciplina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347472" y="2011680"/>
            <a:ext cx="3886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›  Credito scolastico (III-IV-V anno)</a:t>
            </a:r>
            <a:endParaRPr lang="en-US" sz="1000" dirty="0"/>
          </a:p>
        </p:txBody>
      </p:sp>
      <p:sp>
        <p:nvSpPr>
          <p:cNvPr id="14" name="Text 11"/>
          <p:cNvSpPr/>
          <p:nvPr/>
        </p:nvSpPr>
        <p:spPr>
          <a:xfrm>
            <a:off x="347472" y="2258568"/>
            <a:ext cx="3886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›  </a:t>
            </a:r>
            <a:r>
              <a:rPr lang="it-IT" sz="1000" noProof="0" dirty="0">
                <a:solidFill>
                  <a:srgbClr val="1C2833"/>
                </a:solidFill>
              </a:rPr>
              <a:t>Attività</a:t>
            </a:r>
            <a:r>
              <a:rPr lang="en-US" sz="1000" dirty="0">
                <a:solidFill>
                  <a:srgbClr val="1C2833"/>
                </a:solidFill>
              </a:rPr>
              <a:t> FSL</a:t>
            </a:r>
            <a:endParaRPr lang="en-US" sz="1000" dirty="0"/>
          </a:p>
        </p:txBody>
      </p:sp>
      <p:sp>
        <p:nvSpPr>
          <p:cNvPr id="15" name="Text 12"/>
          <p:cNvSpPr/>
          <p:nvPr/>
        </p:nvSpPr>
        <p:spPr>
          <a:xfrm>
            <a:off x="347472" y="2505456"/>
            <a:ext cx="3886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›  Titolo di studio e punteggio Maturità</a:t>
            </a:r>
            <a:endParaRPr lang="en-US" sz="1000" dirty="0"/>
          </a:p>
        </p:txBody>
      </p:sp>
      <p:sp>
        <p:nvSpPr>
          <p:cNvPr id="16" name="Text 13"/>
          <p:cNvSpPr/>
          <p:nvPr/>
        </p:nvSpPr>
        <p:spPr>
          <a:xfrm>
            <a:off x="347472" y="2752344"/>
            <a:ext cx="3886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›  Profilo e competenze di indirizzo</a:t>
            </a:r>
            <a:endParaRPr lang="en-US" sz="1000" dirty="0"/>
          </a:p>
        </p:txBody>
      </p:sp>
      <p:sp>
        <p:nvSpPr>
          <p:cNvPr id="17" name="Shape 14"/>
          <p:cNvSpPr/>
          <p:nvPr/>
        </p:nvSpPr>
        <p:spPr>
          <a:xfrm>
            <a:off x="4663440" y="1005840"/>
            <a:ext cx="4206240" cy="1874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18" name="Shape 15"/>
          <p:cNvSpPr/>
          <p:nvPr/>
        </p:nvSpPr>
        <p:spPr>
          <a:xfrm>
            <a:off x="4663440" y="1005840"/>
            <a:ext cx="4206240" cy="475488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1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4880" y="1069848"/>
            <a:ext cx="347472" cy="347472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5212080" y="1042416"/>
            <a:ext cx="20116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</a:rPr>
              <a:t>PARTE II</a:t>
            </a:r>
            <a:endParaRPr lang="en-US" sz="1000" dirty="0"/>
          </a:p>
        </p:txBody>
      </p:sp>
      <p:sp>
        <p:nvSpPr>
          <p:cNvPr id="21" name="Text 17"/>
          <p:cNvSpPr/>
          <p:nvPr/>
        </p:nvSpPr>
        <p:spPr>
          <a:xfrm>
            <a:off x="5212080" y="1252728"/>
            <a:ext cx="3520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Certificazioni</a:t>
            </a:r>
            <a:endParaRPr lang="en-US" sz="1100" dirty="0"/>
          </a:p>
        </p:txBody>
      </p:sp>
      <p:sp>
        <p:nvSpPr>
          <p:cNvPr id="22" name="Text 18"/>
          <p:cNvSpPr/>
          <p:nvPr/>
        </p:nvSpPr>
        <p:spPr>
          <a:xfrm>
            <a:off x="4773168" y="1527048"/>
            <a:ext cx="3931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i="1" dirty="0">
                <a:solidFill>
                  <a:srgbClr val="1E8449"/>
                </a:solidFill>
              </a:rPr>
              <a:t>A cura della scuola</a:t>
            </a:r>
            <a:endParaRPr lang="en-US" sz="900" dirty="0"/>
          </a:p>
        </p:txBody>
      </p:sp>
      <p:sp>
        <p:nvSpPr>
          <p:cNvPr id="23" name="Text 19"/>
          <p:cNvSpPr/>
          <p:nvPr/>
        </p:nvSpPr>
        <p:spPr>
          <a:xfrm>
            <a:off x="4828032" y="1764792"/>
            <a:ext cx="3886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›  Certificazioni linguistiche (QCER)</a:t>
            </a:r>
            <a:endParaRPr lang="en-US" sz="1000" dirty="0"/>
          </a:p>
        </p:txBody>
      </p:sp>
      <p:sp>
        <p:nvSpPr>
          <p:cNvPr id="24" name="Text 20"/>
          <p:cNvSpPr/>
          <p:nvPr/>
        </p:nvSpPr>
        <p:spPr>
          <a:xfrm>
            <a:off x="4828032" y="2011680"/>
            <a:ext cx="3886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›  Certificazioni informatiche</a:t>
            </a:r>
            <a:endParaRPr lang="en-US" sz="1000" dirty="0"/>
          </a:p>
        </p:txBody>
      </p:sp>
      <p:sp>
        <p:nvSpPr>
          <p:cNvPr id="25" name="Text 21"/>
          <p:cNvSpPr/>
          <p:nvPr/>
        </p:nvSpPr>
        <p:spPr>
          <a:xfrm>
            <a:off x="4828032" y="2258568"/>
            <a:ext cx="3886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›  Altre certificazioni</a:t>
            </a:r>
            <a:endParaRPr lang="en-US" sz="1000" dirty="0"/>
          </a:p>
        </p:txBody>
      </p:sp>
      <p:sp>
        <p:nvSpPr>
          <p:cNvPr id="26" name="Shape 22"/>
          <p:cNvSpPr/>
          <p:nvPr/>
        </p:nvSpPr>
        <p:spPr>
          <a:xfrm>
            <a:off x="182880" y="3017520"/>
            <a:ext cx="4206240" cy="1874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27" name="Shape 23"/>
          <p:cNvSpPr/>
          <p:nvPr/>
        </p:nvSpPr>
        <p:spPr>
          <a:xfrm>
            <a:off x="182880" y="3017520"/>
            <a:ext cx="4206240" cy="475488"/>
          </a:xfrm>
          <a:prstGeom prst="rect">
            <a:avLst/>
          </a:prstGeom>
          <a:solidFill>
            <a:srgbClr val="7D1C2E"/>
          </a:solidFill>
          <a:ln w="12700">
            <a:solidFill>
              <a:srgbClr val="7D1C2E"/>
            </a:solidFill>
            <a:prstDash val="solid"/>
          </a:ln>
        </p:spPr>
        <p:txBody>
          <a:bodyPr/>
          <a:lstStyle/>
          <a:p>
            <a:endParaRPr lang="it-IT" dirty="0"/>
          </a:p>
        </p:txBody>
      </p:sp>
      <p:pic>
        <p:nvPicPr>
          <p:cNvPr id="2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320" y="3081528"/>
            <a:ext cx="347472" cy="347472"/>
          </a:xfrm>
          <a:prstGeom prst="rect">
            <a:avLst/>
          </a:prstGeom>
        </p:spPr>
      </p:pic>
      <p:sp>
        <p:nvSpPr>
          <p:cNvPr id="29" name="Text 24"/>
          <p:cNvSpPr/>
          <p:nvPr/>
        </p:nvSpPr>
        <p:spPr>
          <a:xfrm>
            <a:off x="731520" y="3054096"/>
            <a:ext cx="20116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</a:rPr>
              <a:t>PARTE III</a:t>
            </a:r>
            <a:endParaRPr lang="en-US" sz="1000" dirty="0"/>
          </a:p>
        </p:txBody>
      </p:sp>
      <p:sp>
        <p:nvSpPr>
          <p:cNvPr id="30" name="Text 25"/>
          <p:cNvSpPr/>
          <p:nvPr/>
        </p:nvSpPr>
        <p:spPr>
          <a:xfrm>
            <a:off x="731520" y="3264408"/>
            <a:ext cx="3520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Attività Extrascolastiche</a:t>
            </a:r>
            <a:endParaRPr lang="en-US" sz="1100" dirty="0"/>
          </a:p>
        </p:txBody>
      </p:sp>
      <p:sp>
        <p:nvSpPr>
          <p:cNvPr id="31" name="Text 26"/>
          <p:cNvSpPr/>
          <p:nvPr/>
        </p:nvSpPr>
        <p:spPr>
          <a:xfrm>
            <a:off x="292608" y="3538728"/>
            <a:ext cx="3931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i="1" dirty="0">
                <a:solidFill>
                  <a:srgbClr val="7D1C2E"/>
                </a:solidFill>
              </a:rPr>
              <a:t>A cura della/o studentessa/e</a:t>
            </a:r>
            <a:endParaRPr lang="en-US" sz="900" dirty="0"/>
          </a:p>
        </p:txBody>
      </p:sp>
      <p:sp>
        <p:nvSpPr>
          <p:cNvPr id="32" name="Text 27"/>
          <p:cNvSpPr/>
          <p:nvPr/>
        </p:nvSpPr>
        <p:spPr>
          <a:xfrm>
            <a:off x="347472" y="3776472"/>
            <a:ext cx="3886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›  Attività culturali, artistiche, musicali</a:t>
            </a:r>
            <a:endParaRPr lang="en-US" sz="1000" dirty="0"/>
          </a:p>
        </p:txBody>
      </p:sp>
      <p:sp>
        <p:nvSpPr>
          <p:cNvPr id="33" name="Text 28"/>
          <p:cNvSpPr/>
          <p:nvPr/>
        </p:nvSpPr>
        <p:spPr>
          <a:xfrm>
            <a:off x="347472" y="4023360"/>
            <a:ext cx="3886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›  Attività sportive e di volontariato</a:t>
            </a:r>
            <a:endParaRPr lang="en-US" sz="1000" dirty="0"/>
          </a:p>
        </p:txBody>
      </p:sp>
      <p:sp>
        <p:nvSpPr>
          <p:cNvPr id="34" name="Text 29"/>
          <p:cNvSpPr/>
          <p:nvPr/>
        </p:nvSpPr>
        <p:spPr>
          <a:xfrm>
            <a:off x="347472" y="4270248"/>
            <a:ext cx="3886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›  Esperienze professionali</a:t>
            </a:r>
            <a:endParaRPr lang="en-US" sz="1000" dirty="0"/>
          </a:p>
        </p:txBody>
      </p:sp>
      <p:sp>
        <p:nvSpPr>
          <p:cNvPr id="35" name="Text 30"/>
          <p:cNvSpPr/>
          <p:nvPr/>
        </p:nvSpPr>
        <p:spPr>
          <a:xfrm>
            <a:off x="347472" y="4517136"/>
            <a:ext cx="3886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›  Gare, concorsi, pubblicazioni</a:t>
            </a:r>
            <a:endParaRPr lang="en-US" sz="1000" dirty="0"/>
          </a:p>
        </p:txBody>
      </p:sp>
      <p:sp>
        <p:nvSpPr>
          <p:cNvPr id="36" name="Shape 31"/>
          <p:cNvSpPr/>
          <p:nvPr/>
        </p:nvSpPr>
        <p:spPr>
          <a:xfrm>
            <a:off x="4663440" y="3017520"/>
            <a:ext cx="4206240" cy="187452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635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37" name="Shape 32"/>
          <p:cNvSpPr/>
          <p:nvPr/>
        </p:nvSpPr>
        <p:spPr>
          <a:xfrm>
            <a:off x="4663440" y="3017520"/>
            <a:ext cx="4206240" cy="475488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3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4880" y="3081528"/>
            <a:ext cx="347472" cy="347472"/>
          </a:xfrm>
          <a:prstGeom prst="rect">
            <a:avLst/>
          </a:prstGeom>
        </p:spPr>
      </p:pic>
      <p:sp>
        <p:nvSpPr>
          <p:cNvPr id="39" name="Text 33"/>
          <p:cNvSpPr/>
          <p:nvPr/>
        </p:nvSpPr>
        <p:spPr>
          <a:xfrm>
            <a:off x="5212080" y="3054096"/>
            <a:ext cx="20116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FFFFF"/>
                </a:solidFill>
              </a:rPr>
              <a:t>PARTE IV ★</a:t>
            </a:r>
            <a:endParaRPr lang="en-US" sz="1000" dirty="0"/>
          </a:p>
        </p:txBody>
      </p:sp>
      <p:sp>
        <p:nvSpPr>
          <p:cNvPr id="40" name="Text 34"/>
          <p:cNvSpPr/>
          <p:nvPr/>
        </p:nvSpPr>
        <p:spPr>
          <a:xfrm>
            <a:off x="5212080" y="3264408"/>
            <a:ext cx="3520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</a:rPr>
              <a:t>Prove Nazionali INVALSI</a:t>
            </a:r>
            <a:endParaRPr lang="en-US" sz="1100" dirty="0"/>
          </a:p>
        </p:txBody>
      </p:sp>
      <p:sp>
        <p:nvSpPr>
          <p:cNvPr id="41" name="Text 35"/>
          <p:cNvSpPr/>
          <p:nvPr/>
        </p:nvSpPr>
        <p:spPr>
          <a:xfrm>
            <a:off x="4773168" y="3538728"/>
            <a:ext cx="39319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i="1" dirty="0">
                <a:solidFill>
                  <a:srgbClr val="6C3483"/>
                </a:solidFill>
              </a:rPr>
              <a:t>A cura di INVALSI — dopo l'esame</a:t>
            </a:r>
            <a:endParaRPr lang="en-US" sz="900" dirty="0"/>
          </a:p>
        </p:txBody>
      </p:sp>
      <p:sp>
        <p:nvSpPr>
          <p:cNvPr id="42" name="Text 36"/>
          <p:cNvSpPr/>
          <p:nvPr/>
        </p:nvSpPr>
        <p:spPr>
          <a:xfrm>
            <a:off x="4828032" y="3776472"/>
            <a:ext cx="3886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›  Livelli in italiano (descrittivi)</a:t>
            </a:r>
            <a:endParaRPr lang="en-US" sz="1000" dirty="0"/>
          </a:p>
        </p:txBody>
      </p:sp>
      <p:sp>
        <p:nvSpPr>
          <p:cNvPr id="43" name="Text 37"/>
          <p:cNvSpPr/>
          <p:nvPr/>
        </p:nvSpPr>
        <p:spPr>
          <a:xfrm>
            <a:off x="4828032" y="4023360"/>
            <a:ext cx="3886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›  Livelli in matematica (descrittivi)</a:t>
            </a:r>
            <a:endParaRPr lang="en-US" sz="1000" dirty="0"/>
          </a:p>
        </p:txBody>
      </p:sp>
      <p:sp>
        <p:nvSpPr>
          <p:cNvPr id="44" name="Text 38"/>
          <p:cNvSpPr/>
          <p:nvPr/>
        </p:nvSpPr>
        <p:spPr>
          <a:xfrm>
            <a:off x="4828032" y="4270248"/>
            <a:ext cx="3886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›  Certificazione abilità lingua inglese</a:t>
            </a:r>
            <a:endParaRPr lang="en-US" sz="1000" dirty="0"/>
          </a:p>
        </p:txBody>
      </p:sp>
      <p:sp>
        <p:nvSpPr>
          <p:cNvPr id="45" name="Text 39"/>
          <p:cNvSpPr/>
          <p:nvPr/>
        </p:nvSpPr>
        <p:spPr>
          <a:xfrm>
            <a:off x="4828032" y="4517136"/>
            <a:ext cx="38862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›  Integrata solo dopo la Maturità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4" name="Text 2"/>
          <p:cNvSpPr/>
          <p:nvPr/>
        </p:nvSpPr>
        <p:spPr>
          <a:xfrm>
            <a:off x="274320" y="137160"/>
            <a:ext cx="859536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06  |  Parte IV – Prove Nazionali INVALSI: Cos'è e Quando Arriva</a:t>
            </a:r>
            <a:endParaRPr lang="en-US" sz="2000" dirty="0"/>
          </a:p>
        </p:txBody>
      </p:sp>
      <p:sp>
        <p:nvSpPr>
          <p:cNvPr id="5" name="Shape 3"/>
          <p:cNvSpPr/>
          <p:nvPr/>
        </p:nvSpPr>
        <p:spPr>
          <a:xfrm>
            <a:off x="0" y="5074920"/>
            <a:ext cx="9144000" cy="6858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6" name="Shape 4"/>
          <p:cNvSpPr/>
          <p:nvPr/>
        </p:nvSpPr>
        <p:spPr>
          <a:xfrm>
            <a:off x="274320" y="987552"/>
            <a:ext cx="8595360" cy="594360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7" name="Text 5"/>
          <p:cNvSpPr/>
          <p:nvPr/>
        </p:nvSpPr>
        <p:spPr>
          <a:xfrm>
            <a:off x="384048" y="1033272"/>
            <a:ext cx="83667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</a:rPr>
              <a:t>Novità assoluta del D.M. 2/2026: per la prima volta, i livelli INVALSI fanno parte ufficialmente del Curriculum del secondo ciclo, al pari di quanto già avviene per il primo ciclo.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274320" y="1719072"/>
            <a:ext cx="2743200" cy="438912"/>
          </a:xfrm>
          <a:prstGeom prst="rect">
            <a:avLst/>
          </a:prstGeom>
          <a:solidFill>
            <a:srgbClr val="1D5C96"/>
          </a:solidFill>
          <a:ln w="12700">
            <a:solidFill>
              <a:srgbClr val="1D5C9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9" name="Text 7"/>
          <p:cNvSpPr/>
          <p:nvPr/>
        </p:nvSpPr>
        <p:spPr>
          <a:xfrm>
            <a:off x="274320" y="1719072"/>
            <a:ext cx="27432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Anno scolastico</a:t>
            </a:r>
            <a:endParaRPr lang="en-US" sz="1100" dirty="0"/>
          </a:p>
        </p:txBody>
      </p:sp>
      <p:pic>
        <p:nvPicPr>
          <p:cNvPr id="10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0" y="1828800"/>
            <a:ext cx="182880" cy="228600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274320" y="2157984"/>
            <a:ext cx="2743200" cy="114300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12" name="Text 9"/>
          <p:cNvSpPr/>
          <p:nvPr/>
        </p:nvSpPr>
        <p:spPr>
          <a:xfrm>
            <a:off x="347472" y="219456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D5C96"/>
                </a:solidFill>
              </a:rPr>
              <a:t>Chi: Studente/ssa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347472" y="2487168"/>
            <a:ext cx="260604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Compila la Parte III (attività extrascolastiche). Le Parti I e II vengono alimentate automaticamente dalla scuola.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274320" y="3300984"/>
            <a:ext cx="2743200" cy="347472"/>
          </a:xfrm>
          <a:prstGeom prst="rect">
            <a:avLst/>
          </a:prstGeom>
          <a:solidFill>
            <a:srgbClr val="FFF3E0"/>
          </a:solidFill>
          <a:ln w="12700">
            <a:solidFill>
              <a:srgbClr val="D35400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15" name="Text 12"/>
          <p:cNvSpPr/>
          <p:nvPr/>
        </p:nvSpPr>
        <p:spPr>
          <a:xfrm>
            <a:off x="347472" y="3328416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7D1C2E"/>
                </a:solidFill>
              </a:rPr>
              <a:t>⚑  Parte IV: non ancora presente</a:t>
            </a:r>
            <a:endParaRPr lang="en-US" sz="1000" dirty="0"/>
          </a:p>
        </p:txBody>
      </p:sp>
      <p:sp>
        <p:nvSpPr>
          <p:cNvPr id="16" name="Shape 13"/>
          <p:cNvSpPr/>
          <p:nvPr/>
        </p:nvSpPr>
        <p:spPr>
          <a:xfrm>
            <a:off x="3200400" y="1719072"/>
            <a:ext cx="2743200" cy="438912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17" name="Text 14"/>
          <p:cNvSpPr/>
          <p:nvPr/>
        </p:nvSpPr>
        <p:spPr>
          <a:xfrm>
            <a:off x="3200400" y="1719072"/>
            <a:ext cx="27432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Dopo lo scrutinio finale</a:t>
            </a:r>
            <a:endParaRPr lang="en-US" sz="1100" dirty="0"/>
          </a:p>
        </p:txBody>
      </p:sp>
      <p:pic>
        <p:nvPicPr>
          <p:cNvPr id="18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1828800"/>
            <a:ext cx="182880" cy="228600"/>
          </a:xfrm>
          <a:prstGeom prst="rect">
            <a:avLst/>
          </a:prstGeom>
        </p:spPr>
      </p:pic>
      <p:sp>
        <p:nvSpPr>
          <p:cNvPr id="19" name="Shape 15"/>
          <p:cNvSpPr/>
          <p:nvPr/>
        </p:nvSpPr>
        <p:spPr>
          <a:xfrm>
            <a:off x="3200400" y="2157984"/>
            <a:ext cx="2743200" cy="114300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20" name="Text 16"/>
          <p:cNvSpPr/>
          <p:nvPr/>
        </p:nvSpPr>
        <p:spPr>
          <a:xfrm>
            <a:off x="3273552" y="219456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E8449"/>
                </a:solidFill>
              </a:rPr>
              <a:t>Chi: Scuola + Studente/ssa</a:t>
            </a:r>
            <a:endParaRPr lang="en-US" sz="1000" dirty="0"/>
          </a:p>
        </p:txBody>
      </p:sp>
      <p:sp>
        <p:nvSpPr>
          <p:cNvPr id="21" name="Text 17"/>
          <p:cNvSpPr/>
          <p:nvPr/>
        </p:nvSpPr>
        <p:spPr>
          <a:xfrm>
            <a:off x="3273552" y="2487168"/>
            <a:ext cx="260604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Curriculum (Parti I, II, III) viene messo a disposizione della Commissione per l'esame.</a:t>
            </a:r>
            <a:endParaRPr lang="en-US" sz="1000" dirty="0"/>
          </a:p>
        </p:txBody>
      </p:sp>
      <p:sp>
        <p:nvSpPr>
          <p:cNvPr id="22" name="Shape 18"/>
          <p:cNvSpPr/>
          <p:nvPr/>
        </p:nvSpPr>
        <p:spPr>
          <a:xfrm>
            <a:off x="3200400" y="3300984"/>
            <a:ext cx="2743200" cy="347472"/>
          </a:xfrm>
          <a:prstGeom prst="rect">
            <a:avLst/>
          </a:prstGeom>
          <a:solidFill>
            <a:srgbClr val="FFF3E0"/>
          </a:solidFill>
          <a:ln w="12700">
            <a:solidFill>
              <a:srgbClr val="D35400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23" name="Text 19"/>
          <p:cNvSpPr/>
          <p:nvPr/>
        </p:nvSpPr>
        <p:spPr>
          <a:xfrm>
            <a:off x="3273552" y="3328416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7D1C2E"/>
                </a:solidFill>
              </a:rPr>
              <a:t>⚑  Parte IV: ancora assente</a:t>
            </a:r>
            <a:endParaRPr lang="en-US" sz="1000" dirty="0"/>
          </a:p>
        </p:txBody>
      </p:sp>
      <p:sp>
        <p:nvSpPr>
          <p:cNvPr id="24" name="Shape 20"/>
          <p:cNvSpPr/>
          <p:nvPr/>
        </p:nvSpPr>
        <p:spPr>
          <a:xfrm>
            <a:off x="6126480" y="1719072"/>
            <a:ext cx="2743200" cy="438912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25" name="Text 21"/>
          <p:cNvSpPr/>
          <p:nvPr/>
        </p:nvSpPr>
        <p:spPr>
          <a:xfrm>
            <a:off x="6126480" y="1719072"/>
            <a:ext cx="274320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Dopo l'Esame di Maturità</a:t>
            </a:r>
            <a:endParaRPr lang="en-US" sz="1100" dirty="0"/>
          </a:p>
        </p:txBody>
      </p:sp>
      <p:sp>
        <p:nvSpPr>
          <p:cNvPr id="26" name="Shape 22"/>
          <p:cNvSpPr/>
          <p:nvPr/>
        </p:nvSpPr>
        <p:spPr>
          <a:xfrm>
            <a:off x="6126480" y="2157984"/>
            <a:ext cx="2743200" cy="114300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27" name="Text 23"/>
          <p:cNvSpPr/>
          <p:nvPr/>
        </p:nvSpPr>
        <p:spPr>
          <a:xfrm>
            <a:off x="6199632" y="219456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6C3483"/>
                </a:solidFill>
              </a:rPr>
              <a:t>Chi: INVALSI → SIDI → Curriculum</a:t>
            </a:r>
            <a:endParaRPr lang="en-US" sz="1000" dirty="0"/>
          </a:p>
        </p:txBody>
      </p:sp>
      <p:sp>
        <p:nvSpPr>
          <p:cNvPr id="28" name="Text 24"/>
          <p:cNvSpPr/>
          <p:nvPr/>
        </p:nvSpPr>
        <p:spPr>
          <a:xfrm>
            <a:off x="6199632" y="2487168"/>
            <a:ext cx="260604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C2833"/>
                </a:solidFill>
              </a:rPr>
              <a:t>INVALSI trasmette i livelli al SIDI. Il sistema li integra automaticamente nella Parte IV del Curriculum.</a:t>
            </a:r>
            <a:endParaRPr lang="en-US" sz="1000" dirty="0"/>
          </a:p>
        </p:txBody>
      </p:sp>
      <p:sp>
        <p:nvSpPr>
          <p:cNvPr id="29" name="Shape 25"/>
          <p:cNvSpPr/>
          <p:nvPr/>
        </p:nvSpPr>
        <p:spPr>
          <a:xfrm>
            <a:off x="6126480" y="3300984"/>
            <a:ext cx="2743200" cy="347472"/>
          </a:xfrm>
          <a:prstGeom prst="rect">
            <a:avLst/>
          </a:prstGeom>
          <a:solidFill>
            <a:srgbClr val="E8F8E8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0" name="Text 26"/>
          <p:cNvSpPr/>
          <p:nvPr/>
        </p:nvSpPr>
        <p:spPr>
          <a:xfrm>
            <a:off x="6199632" y="3328416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E8449"/>
                </a:solidFill>
              </a:rPr>
              <a:t>⚑  Parte IV: si aggiunge solo ORA</a:t>
            </a:r>
            <a:endParaRPr lang="en-US" sz="1000" dirty="0"/>
          </a:p>
        </p:txBody>
      </p:sp>
      <p:sp>
        <p:nvSpPr>
          <p:cNvPr id="31" name="Shape 27"/>
          <p:cNvSpPr/>
          <p:nvPr/>
        </p:nvSpPr>
        <p:spPr>
          <a:xfrm>
            <a:off x="274320" y="3749040"/>
            <a:ext cx="8595360" cy="118872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32" name="Shape 28"/>
          <p:cNvSpPr/>
          <p:nvPr/>
        </p:nvSpPr>
        <p:spPr>
          <a:xfrm>
            <a:off x="274320" y="3749040"/>
            <a:ext cx="73152" cy="1188720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3" name="Text 29"/>
          <p:cNvSpPr/>
          <p:nvPr/>
        </p:nvSpPr>
        <p:spPr>
          <a:xfrm>
            <a:off x="502920" y="3794760"/>
            <a:ext cx="3657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6C3483"/>
                </a:solidFill>
              </a:rPr>
              <a:t>Cosa contiene la Parte IV</a:t>
            </a:r>
            <a:endParaRPr lang="en-US" sz="1300" dirty="0"/>
          </a:p>
        </p:txBody>
      </p:sp>
      <p:sp>
        <p:nvSpPr>
          <p:cNvPr id="34" name="Text 30"/>
          <p:cNvSpPr/>
          <p:nvPr/>
        </p:nvSpPr>
        <p:spPr>
          <a:xfrm>
            <a:off x="502920" y="4142232"/>
            <a:ext cx="8229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C2833"/>
                </a:solidFill>
              </a:rPr>
              <a:t>Italiano, Matematica, Inglese (ascolto e lettura)  •  </a:t>
            </a:r>
            <a:r>
              <a:rPr lang="en-US" sz="1150" b="1" dirty="0">
                <a:solidFill>
                  <a:srgbClr val="1C2833"/>
                </a:solidFill>
              </a:rPr>
              <a:t>5 livelli descrittivi  </a:t>
            </a:r>
            <a:r>
              <a:rPr lang="en-US" sz="1150" dirty="0">
                <a:solidFill>
                  <a:srgbClr val="1C2833"/>
                </a:solidFill>
              </a:rPr>
              <a:t>(da &lt;Livello 1 a Livello 5, in forma narrativa, non numerica)  •  </a:t>
            </a:r>
            <a:r>
              <a:rPr lang="en-US" sz="1150" b="1" dirty="0">
                <a:solidFill>
                  <a:srgbClr val="1C2833"/>
                </a:solidFill>
              </a:rPr>
              <a:t>A cura dell'INVALSI</a:t>
            </a:r>
            <a:r>
              <a:rPr lang="en-US" sz="1150" dirty="0">
                <a:solidFill>
                  <a:srgbClr val="1C2833"/>
                </a:solidFill>
              </a:rPr>
              <a:t>, aggiornato annualmente  •  Il livello viene descritto con indicatori di cosa sa fare lo studente, non con un voto</a:t>
            </a:r>
            <a:endParaRPr lang="en-US" sz="11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7D1C2E"/>
          </a:solidFill>
          <a:ln w="12700">
            <a:solidFill>
              <a:srgbClr val="7D1C2E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4" name="Text 2"/>
          <p:cNvSpPr/>
          <p:nvPr/>
        </p:nvSpPr>
        <p:spPr>
          <a:xfrm>
            <a:off x="274320" y="137160"/>
            <a:ext cx="859536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07  |  Parte IV – Garanzie: La Commissione Non La Vede</a:t>
            </a:r>
            <a:endParaRPr lang="en-US" sz="2000" dirty="0"/>
          </a:p>
        </p:txBody>
      </p:sp>
      <p:sp>
        <p:nvSpPr>
          <p:cNvPr id="5" name="Shape 3"/>
          <p:cNvSpPr/>
          <p:nvPr/>
        </p:nvSpPr>
        <p:spPr>
          <a:xfrm>
            <a:off x="0" y="5074920"/>
            <a:ext cx="9144000" cy="6858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6" name="Shape 4"/>
          <p:cNvSpPr/>
          <p:nvPr/>
        </p:nvSpPr>
        <p:spPr>
          <a:xfrm>
            <a:off x="914400" y="987552"/>
            <a:ext cx="7315200" cy="914400"/>
          </a:xfrm>
          <a:prstGeom prst="rect">
            <a:avLst/>
          </a:prstGeom>
          <a:solidFill>
            <a:srgbClr val="7D1C2E"/>
          </a:solidFill>
          <a:ln w="12700">
            <a:solidFill>
              <a:srgbClr val="7D1C2E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60" y="1078992"/>
            <a:ext cx="640080" cy="64008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828800" y="1024128"/>
            <a:ext cx="612648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</a:rPr>
              <a:t>La Parte IV NON è accessibile alla Commissione d'esame</a:t>
            </a:r>
            <a:endParaRPr lang="en-US" sz="1500" dirty="0"/>
          </a:p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</a:rPr>
              <a:t>I livelli INVALSI non condizionano in alcun modo la valutazione della Maturità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274320" y="2057400"/>
            <a:ext cx="4114800" cy="265176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10" name="Shape 7"/>
          <p:cNvSpPr/>
          <p:nvPr/>
        </p:nvSpPr>
        <p:spPr>
          <a:xfrm>
            <a:off x="274320" y="2057400"/>
            <a:ext cx="4114800" cy="457200"/>
          </a:xfrm>
          <a:prstGeom prst="rect">
            <a:avLst/>
          </a:prstGeom>
          <a:solidFill>
            <a:srgbClr val="1D5C96"/>
          </a:solidFill>
          <a:ln w="12700">
            <a:solidFill>
              <a:srgbClr val="1D5C9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" y="2112264"/>
            <a:ext cx="347472" cy="347472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822960" y="2103120"/>
            <a:ext cx="34290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La Commissione vede:</a:t>
            </a:r>
            <a:endParaRPr lang="en-US" sz="1200" dirty="0"/>
          </a:p>
        </p:txBody>
      </p:sp>
      <p:sp>
        <p:nvSpPr>
          <p:cNvPr id="13" name="Shape 9"/>
          <p:cNvSpPr/>
          <p:nvPr/>
        </p:nvSpPr>
        <p:spPr>
          <a:xfrm>
            <a:off x="411480" y="2624328"/>
            <a:ext cx="3840480" cy="438912"/>
          </a:xfrm>
          <a:prstGeom prst="rect">
            <a:avLst/>
          </a:prstGeom>
          <a:solidFill>
            <a:srgbClr val="F4F6F9"/>
          </a:solidFill>
          <a:ln w="12700">
            <a:solidFill>
              <a:srgbClr val="D5D8D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14" name="Text 10"/>
          <p:cNvSpPr/>
          <p:nvPr/>
        </p:nvSpPr>
        <p:spPr>
          <a:xfrm>
            <a:off x="502920" y="2660904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C2833"/>
                </a:solidFill>
              </a:rPr>
              <a:t>✓  Parte I — Istruzione e formazione</a:t>
            </a:r>
            <a:endParaRPr lang="en-US" sz="1200" dirty="0"/>
          </a:p>
        </p:txBody>
      </p:sp>
      <p:sp>
        <p:nvSpPr>
          <p:cNvPr id="15" name="Shape 11"/>
          <p:cNvSpPr/>
          <p:nvPr/>
        </p:nvSpPr>
        <p:spPr>
          <a:xfrm>
            <a:off x="411480" y="3127248"/>
            <a:ext cx="3840480" cy="438912"/>
          </a:xfrm>
          <a:prstGeom prst="rect">
            <a:avLst/>
          </a:prstGeom>
          <a:solidFill>
            <a:srgbClr val="F4F6F9"/>
          </a:solidFill>
          <a:ln w="12700">
            <a:solidFill>
              <a:srgbClr val="D5D8D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16" name="Text 12"/>
          <p:cNvSpPr/>
          <p:nvPr/>
        </p:nvSpPr>
        <p:spPr>
          <a:xfrm>
            <a:off x="502920" y="3163824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C2833"/>
                </a:solidFill>
              </a:rPr>
              <a:t>✓  Parte II — Certificazioni</a:t>
            </a:r>
            <a:endParaRPr lang="en-US" sz="1200" dirty="0"/>
          </a:p>
        </p:txBody>
      </p:sp>
      <p:sp>
        <p:nvSpPr>
          <p:cNvPr id="17" name="Shape 13"/>
          <p:cNvSpPr/>
          <p:nvPr/>
        </p:nvSpPr>
        <p:spPr>
          <a:xfrm>
            <a:off x="411480" y="3630168"/>
            <a:ext cx="3840480" cy="438912"/>
          </a:xfrm>
          <a:prstGeom prst="rect">
            <a:avLst/>
          </a:prstGeom>
          <a:solidFill>
            <a:srgbClr val="F4F6F9"/>
          </a:solidFill>
          <a:ln w="12700">
            <a:solidFill>
              <a:srgbClr val="D5D8D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18" name="Text 14"/>
          <p:cNvSpPr/>
          <p:nvPr/>
        </p:nvSpPr>
        <p:spPr>
          <a:xfrm>
            <a:off x="502920" y="3666744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C2833"/>
                </a:solidFill>
              </a:rPr>
              <a:t>✓  Parte III — Attività extrascolastiche</a:t>
            </a:r>
            <a:endParaRPr lang="en-US" sz="1200" dirty="0"/>
          </a:p>
        </p:txBody>
      </p:sp>
      <p:sp>
        <p:nvSpPr>
          <p:cNvPr id="19" name="Shape 15"/>
          <p:cNvSpPr/>
          <p:nvPr/>
        </p:nvSpPr>
        <p:spPr>
          <a:xfrm>
            <a:off x="411480" y="4133088"/>
            <a:ext cx="3840480" cy="438912"/>
          </a:xfrm>
          <a:prstGeom prst="rect">
            <a:avLst/>
          </a:prstGeom>
          <a:solidFill>
            <a:srgbClr val="FDEDEC"/>
          </a:solidFill>
          <a:ln w="12700">
            <a:solidFill>
              <a:srgbClr val="7D1C2E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20" name="Text 16"/>
          <p:cNvSpPr/>
          <p:nvPr/>
        </p:nvSpPr>
        <p:spPr>
          <a:xfrm>
            <a:off x="502920" y="4169664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7D1C2E"/>
                </a:solidFill>
              </a:rPr>
              <a:t>✗  Parte IV — NON disponibile</a:t>
            </a:r>
            <a:endParaRPr lang="en-US" sz="1200" dirty="0"/>
          </a:p>
        </p:txBody>
      </p:sp>
      <p:sp>
        <p:nvSpPr>
          <p:cNvPr id="21" name="Shape 17"/>
          <p:cNvSpPr/>
          <p:nvPr/>
        </p:nvSpPr>
        <p:spPr>
          <a:xfrm>
            <a:off x="4800600" y="2057400"/>
            <a:ext cx="4114800" cy="265176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508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22" name="Shape 18"/>
          <p:cNvSpPr/>
          <p:nvPr/>
        </p:nvSpPr>
        <p:spPr>
          <a:xfrm>
            <a:off x="4800600" y="2057400"/>
            <a:ext cx="4114800" cy="457200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2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2040" y="2112264"/>
            <a:ext cx="347472" cy="347472"/>
          </a:xfrm>
          <a:prstGeom prst="rect">
            <a:avLst/>
          </a:prstGeom>
        </p:spPr>
      </p:pic>
      <p:sp>
        <p:nvSpPr>
          <p:cNvPr id="24" name="Text 19"/>
          <p:cNvSpPr/>
          <p:nvPr/>
        </p:nvSpPr>
        <p:spPr>
          <a:xfrm>
            <a:off x="5349240" y="2103120"/>
            <a:ext cx="34290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</a:rPr>
              <a:t>Dopo la Maturità lo studente riceve:</a:t>
            </a:r>
            <a:endParaRPr lang="en-US" sz="1200" dirty="0"/>
          </a:p>
        </p:txBody>
      </p:sp>
      <p:sp>
        <p:nvSpPr>
          <p:cNvPr id="25" name="Shape 20"/>
          <p:cNvSpPr/>
          <p:nvPr/>
        </p:nvSpPr>
        <p:spPr>
          <a:xfrm>
            <a:off x="4937760" y="2624328"/>
            <a:ext cx="3840480" cy="438912"/>
          </a:xfrm>
          <a:prstGeom prst="rect">
            <a:avLst/>
          </a:prstGeom>
          <a:solidFill>
            <a:srgbClr val="F4F6F9"/>
          </a:solidFill>
          <a:ln w="12700">
            <a:solidFill>
              <a:srgbClr val="D5D8D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26" name="Text 21"/>
          <p:cNvSpPr/>
          <p:nvPr/>
        </p:nvSpPr>
        <p:spPr>
          <a:xfrm>
            <a:off x="5029200" y="2660904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C2833"/>
                </a:solidFill>
              </a:rPr>
              <a:t>✓  Parte I (con titolo e punteggio finale)</a:t>
            </a:r>
            <a:endParaRPr lang="en-US" sz="1200" dirty="0"/>
          </a:p>
        </p:txBody>
      </p:sp>
      <p:sp>
        <p:nvSpPr>
          <p:cNvPr id="27" name="Shape 22"/>
          <p:cNvSpPr/>
          <p:nvPr/>
        </p:nvSpPr>
        <p:spPr>
          <a:xfrm>
            <a:off x="4937760" y="3127248"/>
            <a:ext cx="3840480" cy="438912"/>
          </a:xfrm>
          <a:prstGeom prst="rect">
            <a:avLst/>
          </a:prstGeom>
          <a:solidFill>
            <a:srgbClr val="F4F6F9"/>
          </a:solidFill>
          <a:ln w="12700">
            <a:solidFill>
              <a:srgbClr val="D5D8D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28" name="Text 23"/>
          <p:cNvSpPr/>
          <p:nvPr/>
        </p:nvSpPr>
        <p:spPr>
          <a:xfrm>
            <a:off x="5029200" y="3163824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C2833"/>
                </a:solidFill>
              </a:rPr>
              <a:t>✓  Parte II — Certificazioni</a:t>
            </a:r>
            <a:endParaRPr lang="en-US" sz="1200" dirty="0"/>
          </a:p>
        </p:txBody>
      </p:sp>
      <p:sp>
        <p:nvSpPr>
          <p:cNvPr id="29" name="Shape 24"/>
          <p:cNvSpPr/>
          <p:nvPr/>
        </p:nvSpPr>
        <p:spPr>
          <a:xfrm>
            <a:off x="4937760" y="3630168"/>
            <a:ext cx="3840480" cy="438912"/>
          </a:xfrm>
          <a:prstGeom prst="rect">
            <a:avLst/>
          </a:prstGeom>
          <a:solidFill>
            <a:srgbClr val="F4F6F9"/>
          </a:solidFill>
          <a:ln w="12700">
            <a:solidFill>
              <a:srgbClr val="D5D8D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0" name="Text 25"/>
          <p:cNvSpPr/>
          <p:nvPr/>
        </p:nvSpPr>
        <p:spPr>
          <a:xfrm>
            <a:off x="5029200" y="3666744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C2833"/>
                </a:solidFill>
              </a:rPr>
              <a:t>✓  Parte III — Attività extrascolastiche</a:t>
            </a:r>
            <a:endParaRPr lang="en-US" sz="1200" dirty="0"/>
          </a:p>
        </p:txBody>
      </p:sp>
      <p:sp>
        <p:nvSpPr>
          <p:cNvPr id="31" name="Shape 26"/>
          <p:cNvSpPr/>
          <p:nvPr/>
        </p:nvSpPr>
        <p:spPr>
          <a:xfrm>
            <a:off x="4937760" y="4133088"/>
            <a:ext cx="3840480" cy="438912"/>
          </a:xfrm>
          <a:prstGeom prst="rect">
            <a:avLst/>
          </a:prstGeom>
          <a:solidFill>
            <a:srgbClr val="F4F6F9"/>
          </a:solidFill>
          <a:ln w="12700">
            <a:solidFill>
              <a:srgbClr val="D5D8D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2" name="Text 27"/>
          <p:cNvSpPr/>
          <p:nvPr/>
        </p:nvSpPr>
        <p:spPr>
          <a:xfrm>
            <a:off x="5029200" y="4169664"/>
            <a:ext cx="365760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C2833"/>
                </a:solidFill>
              </a:rPr>
              <a:t>✓  Parte IV — Prove INVALSI (solo ora)</a:t>
            </a:r>
            <a:endParaRPr lang="en-US" sz="1200" dirty="0"/>
          </a:p>
        </p:txBody>
      </p:sp>
      <p:sp>
        <p:nvSpPr>
          <p:cNvPr id="33" name="Shape 28"/>
          <p:cNvSpPr/>
          <p:nvPr/>
        </p:nvSpPr>
        <p:spPr>
          <a:xfrm>
            <a:off x="274320" y="4754880"/>
            <a:ext cx="8595360" cy="256032"/>
          </a:xfrm>
          <a:prstGeom prst="rect">
            <a:avLst/>
          </a:prstGeom>
          <a:solidFill>
            <a:srgbClr val="FFF9E3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4" name="Text 29"/>
          <p:cNvSpPr/>
          <p:nvPr/>
        </p:nvSpPr>
        <p:spPr>
          <a:xfrm>
            <a:off x="384048" y="4773168"/>
            <a:ext cx="832104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1C2833"/>
                </a:solidFill>
              </a:rPr>
              <a:t>Fonte: D.M. 2/2026 art. 4 c. 3 — «Il Curriculum, come alimentato dopo lo scrutinio finale, è messo a disposizione delle commissioni prima dello svolgimento dell'esame di maturità» — la Parte IV non è ancora presente in quella fase.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1A3A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" name="Shape 1"/>
          <p:cNvSpPr/>
          <p:nvPr/>
        </p:nvSpPr>
        <p:spPr>
          <a:xfrm>
            <a:off x="0" y="5074920"/>
            <a:ext cx="9144000" cy="6858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4" name="Shape 2"/>
          <p:cNvSpPr/>
          <p:nvPr/>
        </p:nvSpPr>
        <p:spPr>
          <a:xfrm>
            <a:off x="0" y="0"/>
            <a:ext cx="457200" cy="5143500"/>
          </a:xfrm>
          <a:prstGeom prst="rect">
            <a:avLst/>
          </a:prstGeom>
          <a:solidFill>
            <a:srgbClr val="1D5C96"/>
          </a:solidFill>
          <a:ln w="12700">
            <a:solidFill>
              <a:srgbClr val="1D5C9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5" name="Text 3"/>
          <p:cNvSpPr/>
          <p:nvPr/>
        </p:nvSpPr>
        <p:spPr>
          <a:xfrm>
            <a:off x="640080" y="228600"/>
            <a:ext cx="73152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solidFill>
                  <a:srgbClr val="FFFFFF"/>
                </a:solidFill>
              </a:rPr>
              <a:t>Conclusioni</a:t>
            </a:r>
            <a:endParaRPr lang="en-US" sz="3200" dirty="0"/>
          </a:p>
        </p:txBody>
      </p:sp>
      <p:sp>
        <p:nvSpPr>
          <p:cNvPr id="6" name="Shape 4"/>
          <p:cNvSpPr/>
          <p:nvPr/>
        </p:nvSpPr>
        <p:spPr>
          <a:xfrm>
            <a:off x="640080" y="822960"/>
            <a:ext cx="3657600" cy="54864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7" name="Shape 5"/>
          <p:cNvSpPr/>
          <p:nvPr/>
        </p:nvSpPr>
        <p:spPr>
          <a:xfrm>
            <a:off x="548640" y="1005840"/>
            <a:ext cx="502920" cy="502920"/>
          </a:xfrm>
          <a:prstGeom prst="ellipse">
            <a:avLst/>
          </a:prstGeom>
          <a:solidFill>
            <a:srgbClr val="1D5C96"/>
          </a:solidFill>
          <a:ln w="12700">
            <a:solidFill>
              <a:srgbClr val="1D5C9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92" y="1060704"/>
            <a:ext cx="356616" cy="356616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188720" y="1005840"/>
            <a:ext cx="758952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FFFFFF"/>
                </a:solidFill>
              </a:rPr>
              <a:t>Il rinnovo nasce dall'art. 14 c. 6 del D.L. 19/2024 (PNRR 4) che ha ripristinato il secondo periodo dell'art. 21 c. 2 D.Lgs. 62/2017, </a:t>
            </a:r>
            <a:r>
              <a:rPr lang="it-IT" sz="1250" noProof="0" dirty="0">
                <a:solidFill>
                  <a:srgbClr val="FFFFFF"/>
                </a:solidFill>
              </a:rPr>
              <a:t>riallineando il secondo ciclo </a:t>
            </a:r>
            <a:r>
              <a:rPr lang="en-US" sz="1250" dirty="0">
                <a:solidFill>
                  <a:srgbClr val="FFFFFF"/>
                </a:solidFill>
              </a:rPr>
              <a:t>con il primo ciclo.</a:t>
            </a:r>
            <a:endParaRPr lang="en-US" sz="1250" dirty="0"/>
          </a:p>
        </p:txBody>
      </p:sp>
      <p:sp>
        <p:nvSpPr>
          <p:cNvPr id="10" name="Shape 7"/>
          <p:cNvSpPr/>
          <p:nvPr/>
        </p:nvSpPr>
        <p:spPr>
          <a:xfrm>
            <a:off x="548640" y="1965960"/>
            <a:ext cx="502920" cy="502920"/>
          </a:xfrm>
          <a:prstGeom prst="ellipse">
            <a:avLst/>
          </a:prstGeom>
          <a:solidFill>
            <a:srgbClr val="1D5C96"/>
          </a:solidFill>
          <a:ln w="12700">
            <a:solidFill>
              <a:srgbClr val="1D5C9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" y="2020824"/>
            <a:ext cx="356616" cy="356616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1188720" y="1965960"/>
            <a:ext cx="758952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FFFFFF"/>
                </a:solidFill>
              </a:rPr>
              <a:t>La Parte III (Attività extrascolastiche) è la voce dello studente nel documento: va compilata subito, con cura, </a:t>
            </a:r>
            <a:r>
              <a:rPr lang="it-IT" sz="1250" noProof="0" dirty="0">
                <a:solidFill>
                  <a:srgbClr val="FFFFFF"/>
                </a:solidFill>
              </a:rPr>
              <a:t>perché è connessa con la parte iniziale del colloquio dell’esame di maturità.</a:t>
            </a:r>
            <a:endParaRPr lang="en-US" sz="1250" dirty="0"/>
          </a:p>
        </p:txBody>
      </p:sp>
      <p:sp>
        <p:nvSpPr>
          <p:cNvPr id="13" name="Shape 9"/>
          <p:cNvSpPr/>
          <p:nvPr/>
        </p:nvSpPr>
        <p:spPr>
          <a:xfrm>
            <a:off x="548640" y="2926080"/>
            <a:ext cx="502920" cy="502920"/>
          </a:xfrm>
          <a:prstGeom prst="ellipse">
            <a:avLst/>
          </a:prstGeom>
          <a:solidFill>
            <a:srgbClr val="1D5C96"/>
          </a:solidFill>
          <a:ln w="12700">
            <a:solidFill>
              <a:srgbClr val="1D5C9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792" y="2980944"/>
            <a:ext cx="356616" cy="356616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1188720" y="2926080"/>
            <a:ext cx="758952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FFFFFF"/>
                </a:solidFill>
              </a:rPr>
              <a:t>La Parte IV (INVALSI) arriva solo dopo </a:t>
            </a:r>
            <a:r>
              <a:rPr lang="it-IT" sz="1250" noProof="0" dirty="0">
                <a:solidFill>
                  <a:srgbClr val="FFFFFF"/>
                </a:solidFill>
              </a:rPr>
              <a:t>l’esame di maturità</a:t>
            </a:r>
            <a:r>
              <a:rPr lang="en-US" sz="1250" dirty="0">
                <a:solidFill>
                  <a:srgbClr val="FFFFFF"/>
                </a:solidFill>
              </a:rPr>
              <a:t>: la Commissione non la vede e non incide sul voto. È una certificazione descrittiva a beneficio esclusivo dello studente.</a:t>
            </a:r>
            <a:endParaRPr lang="en-US" sz="1250" dirty="0"/>
          </a:p>
        </p:txBody>
      </p:sp>
      <p:sp>
        <p:nvSpPr>
          <p:cNvPr id="16" name="Shape 11"/>
          <p:cNvSpPr/>
          <p:nvPr/>
        </p:nvSpPr>
        <p:spPr>
          <a:xfrm>
            <a:off x="548640" y="3886200"/>
            <a:ext cx="502920" cy="502920"/>
          </a:xfrm>
          <a:prstGeom prst="ellipse">
            <a:avLst/>
          </a:prstGeom>
          <a:solidFill>
            <a:srgbClr val="1D5C96"/>
          </a:solidFill>
          <a:ln w="12700">
            <a:solidFill>
              <a:srgbClr val="1D5C9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792" y="3941064"/>
            <a:ext cx="356616" cy="356616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1188720" y="3886200"/>
            <a:ext cx="758952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FFFFFF"/>
                </a:solidFill>
              </a:rPr>
              <a:t>Lo studente diplomato sceglie liberamente il formato: versione completa (I+II+III+IV) o parziale. La Parte IV è anche scaricabile separatamente.</a:t>
            </a:r>
            <a:endParaRPr lang="en-US" sz="1250" dirty="0"/>
          </a:p>
        </p:txBody>
      </p:sp>
      <p:sp>
        <p:nvSpPr>
          <p:cNvPr id="19" name="Text 13"/>
          <p:cNvSpPr/>
          <p:nvPr/>
        </p:nvSpPr>
        <p:spPr>
          <a:xfrm>
            <a:off x="640080" y="4773168"/>
            <a:ext cx="7772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A9CCE3"/>
                </a:solidFill>
              </a:rPr>
              <a:t>Per informazioni: piattaformaunica.istruzione.gov.it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BED2A16-C77F-E522-1CE7-30AE6A781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5534"/>
            <a:ext cx="77724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538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6B2E8A3-3711-0083-5E5E-89DB4CCCD2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24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89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4" name="Text 2"/>
          <p:cNvSpPr/>
          <p:nvPr/>
        </p:nvSpPr>
        <p:spPr>
          <a:xfrm>
            <a:off x="274320" y="137160"/>
            <a:ext cx="859536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03  |  Quadro Normativo Completo</a:t>
            </a:r>
            <a:endParaRPr lang="en-US" sz="2000" dirty="0"/>
          </a:p>
        </p:txBody>
      </p:sp>
      <p:sp>
        <p:nvSpPr>
          <p:cNvPr id="5" name="Shape 3"/>
          <p:cNvSpPr/>
          <p:nvPr/>
        </p:nvSpPr>
        <p:spPr>
          <a:xfrm>
            <a:off x="0" y="5074920"/>
            <a:ext cx="9144000" cy="6858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6" name="Shape 4"/>
          <p:cNvSpPr/>
          <p:nvPr/>
        </p:nvSpPr>
        <p:spPr>
          <a:xfrm>
            <a:off x="1417320" y="960120"/>
            <a:ext cx="54864" cy="3977640"/>
          </a:xfrm>
          <a:prstGeom prst="rect">
            <a:avLst/>
          </a:prstGeom>
          <a:solidFill>
            <a:srgbClr val="D5D8DC"/>
          </a:solidFill>
          <a:ln w="12700">
            <a:solidFill>
              <a:srgbClr val="D5D8D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7" name="Shape 5"/>
          <p:cNvSpPr/>
          <p:nvPr/>
        </p:nvSpPr>
        <p:spPr>
          <a:xfrm>
            <a:off x="1261872" y="1042416"/>
            <a:ext cx="365760" cy="365760"/>
          </a:xfrm>
          <a:prstGeom prst="ellipse">
            <a:avLst/>
          </a:prstGeom>
          <a:solidFill>
            <a:srgbClr val="1D5C96"/>
          </a:solidFill>
          <a:ln w="12700">
            <a:solidFill>
              <a:srgbClr val="1D5C9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8" name="Shape 6"/>
          <p:cNvSpPr/>
          <p:nvPr/>
        </p:nvSpPr>
        <p:spPr>
          <a:xfrm>
            <a:off x="73152" y="1024128"/>
            <a:ext cx="1078992" cy="384048"/>
          </a:xfrm>
          <a:prstGeom prst="rect">
            <a:avLst/>
          </a:prstGeom>
          <a:solidFill>
            <a:srgbClr val="1D5C96"/>
          </a:solidFill>
          <a:ln w="12700">
            <a:solidFill>
              <a:srgbClr val="1D5C9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9" name="Text 7"/>
          <p:cNvSpPr/>
          <p:nvPr/>
        </p:nvSpPr>
        <p:spPr>
          <a:xfrm>
            <a:off x="73152" y="1024128"/>
            <a:ext cx="107899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2015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1920240" y="987552"/>
            <a:ext cx="2103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D5C96"/>
                </a:solidFill>
              </a:rPr>
              <a:t>L. 107/2015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4114800" y="987552"/>
            <a:ext cx="48463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D6D7E"/>
                </a:solidFill>
              </a:rPr>
              <a:t>Art. 1, c. 28-30: introduce il Curriculum come strumento di orientamento allegato al diploma; la commissione ne tiene conto nel colloquio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1261872" y="1536192"/>
            <a:ext cx="365760" cy="365760"/>
          </a:xfrm>
          <a:prstGeom prst="ellipse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13" name="Shape 11"/>
          <p:cNvSpPr/>
          <p:nvPr/>
        </p:nvSpPr>
        <p:spPr>
          <a:xfrm>
            <a:off x="73152" y="1517904"/>
            <a:ext cx="1078992" cy="384048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14" name="Text 12"/>
          <p:cNvSpPr/>
          <p:nvPr/>
        </p:nvSpPr>
        <p:spPr>
          <a:xfrm>
            <a:off x="73152" y="1517904"/>
            <a:ext cx="107899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2017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1920240" y="1481328"/>
            <a:ext cx="2103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E8449"/>
                </a:solidFill>
              </a:rPr>
              <a:t>D.Lgs. 62/2017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4114800" y="1481328"/>
            <a:ext cx="48463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D6D7E"/>
                </a:solidFill>
              </a:rPr>
              <a:t>Art. 21 c. 2: il Curriculum include sezione con livelli INVALSI descrittivi. Art. 21 c. 3: modello adottato con DM sentito il Garante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>
            <a:off x="1261872" y="2029968"/>
            <a:ext cx="365760" cy="365760"/>
          </a:xfrm>
          <a:prstGeom prst="ellipse">
            <a:avLst/>
          </a:prstGeom>
          <a:solidFill>
            <a:srgbClr val="7D1C2E"/>
          </a:solidFill>
          <a:ln w="12700">
            <a:solidFill>
              <a:srgbClr val="7D1C2E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18" name="Shape 16"/>
          <p:cNvSpPr/>
          <p:nvPr/>
        </p:nvSpPr>
        <p:spPr>
          <a:xfrm>
            <a:off x="73152" y="2011680"/>
            <a:ext cx="1078992" cy="384048"/>
          </a:xfrm>
          <a:prstGeom prst="rect">
            <a:avLst/>
          </a:prstGeom>
          <a:solidFill>
            <a:srgbClr val="7D1C2E"/>
          </a:solidFill>
          <a:ln w="12700">
            <a:solidFill>
              <a:srgbClr val="7D1C2E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19" name="Text 17"/>
          <p:cNvSpPr/>
          <p:nvPr/>
        </p:nvSpPr>
        <p:spPr>
          <a:xfrm>
            <a:off x="73152" y="2011680"/>
            <a:ext cx="107899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2019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1920240" y="1975104"/>
            <a:ext cx="2103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7D1C2E"/>
                </a:solidFill>
              </a:rPr>
              <a:t>D.L. 162/2019</a:t>
            </a:r>
            <a:endParaRPr lang="en-US" sz="1050" dirty="0"/>
          </a:p>
        </p:txBody>
      </p:sp>
      <p:sp>
        <p:nvSpPr>
          <p:cNvPr id="21" name="Text 19"/>
          <p:cNvSpPr/>
          <p:nvPr/>
        </p:nvSpPr>
        <p:spPr>
          <a:xfrm>
            <a:off x="4114800" y="1975104"/>
            <a:ext cx="48463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D6D7E"/>
                </a:solidFill>
              </a:rPr>
              <a:t>Art. 6, c. 5-quater: soppressione del secondo periodo dell'art. 21 c. 2 → eliminati i livelli INVALSI dal Curriculum</a:t>
            </a:r>
            <a:endParaRPr lang="en-US" sz="950" dirty="0"/>
          </a:p>
        </p:txBody>
      </p:sp>
      <p:sp>
        <p:nvSpPr>
          <p:cNvPr id="22" name="Shape 20"/>
          <p:cNvSpPr/>
          <p:nvPr/>
        </p:nvSpPr>
        <p:spPr>
          <a:xfrm>
            <a:off x="1261872" y="2523744"/>
            <a:ext cx="365760" cy="365760"/>
          </a:xfrm>
          <a:prstGeom prst="ellipse">
            <a:avLst/>
          </a:prstGeom>
          <a:solidFill>
            <a:srgbClr val="D35400"/>
          </a:solidFill>
          <a:ln w="12700">
            <a:solidFill>
              <a:srgbClr val="D35400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23" name="Shape 21"/>
          <p:cNvSpPr/>
          <p:nvPr/>
        </p:nvSpPr>
        <p:spPr>
          <a:xfrm>
            <a:off x="73152" y="2505456"/>
            <a:ext cx="1078992" cy="384048"/>
          </a:xfrm>
          <a:prstGeom prst="rect">
            <a:avLst/>
          </a:prstGeom>
          <a:solidFill>
            <a:srgbClr val="D35400"/>
          </a:solidFill>
          <a:ln w="12700">
            <a:solidFill>
              <a:srgbClr val="D35400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24" name="Text 22"/>
          <p:cNvSpPr/>
          <p:nvPr/>
        </p:nvSpPr>
        <p:spPr>
          <a:xfrm>
            <a:off x="73152" y="2505456"/>
            <a:ext cx="107899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2020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1920240" y="2468880"/>
            <a:ext cx="2103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D35400"/>
                </a:solidFill>
              </a:rPr>
              <a:t>D.M. 88/2020</a:t>
            </a:r>
            <a:endParaRPr lang="en-US" sz="1050" dirty="0"/>
          </a:p>
        </p:txBody>
      </p:sp>
      <p:sp>
        <p:nvSpPr>
          <p:cNvPr id="26" name="Text 24"/>
          <p:cNvSpPr/>
          <p:nvPr/>
        </p:nvSpPr>
        <p:spPr>
          <a:xfrm>
            <a:off x="4114800" y="2468880"/>
            <a:ext cx="48463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D6D7E"/>
                </a:solidFill>
              </a:rPr>
              <a:t>Adozione modello Curriculum in tre parti (I, II, III), in vigore dall'a.s. 2020/21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1261872" y="3017520"/>
            <a:ext cx="365760" cy="365760"/>
          </a:xfrm>
          <a:prstGeom prst="ellipse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28" name="Shape 26"/>
          <p:cNvSpPr/>
          <p:nvPr/>
        </p:nvSpPr>
        <p:spPr>
          <a:xfrm>
            <a:off x="73152" y="2999232"/>
            <a:ext cx="1078992" cy="384048"/>
          </a:xfrm>
          <a:prstGeom prst="rect">
            <a:avLst/>
          </a:prstGeom>
          <a:solidFill>
            <a:srgbClr val="6C3483"/>
          </a:solidFill>
          <a:ln w="12700">
            <a:solidFill>
              <a:srgbClr val="6C3483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29" name="Text 27"/>
          <p:cNvSpPr/>
          <p:nvPr/>
        </p:nvSpPr>
        <p:spPr>
          <a:xfrm>
            <a:off x="73152" y="2999232"/>
            <a:ext cx="107899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2022</a:t>
            </a:r>
            <a:endParaRPr lang="en-US" sz="1200" dirty="0"/>
          </a:p>
        </p:txBody>
      </p:sp>
      <p:sp>
        <p:nvSpPr>
          <p:cNvPr id="30" name="Text 28"/>
          <p:cNvSpPr/>
          <p:nvPr/>
        </p:nvSpPr>
        <p:spPr>
          <a:xfrm>
            <a:off x="1920240" y="2962656"/>
            <a:ext cx="2103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6C3483"/>
                </a:solidFill>
              </a:rPr>
              <a:t>D.M. 328/2022</a:t>
            </a:r>
            <a:endParaRPr lang="en-US" sz="1050" dirty="0"/>
          </a:p>
        </p:txBody>
      </p:sp>
      <p:sp>
        <p:nvSpPr>
          <p:cNvPr id="31" name="Text 29"/>
          <p:cNvSpPr/>
          <p:nvPr/>
        </p:nvSpPr>
        <p:spPr>
          <a:xfrm>
            <a:off x="4114800" y="2962656"/>
            <a:ext cx="48463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D6D7E"/>
                </a:solidFill>
              </a:rPr>
              <a:t>Linee guida orientamento: il Curriculum viene integrato nell'E-Portfolio della Piattaforma Unica</a:t>
            </a:r>
            <a:endParaRPr lang="en-US" sz="950" dirty="0"/>
          </a:p>
        </p:txBody>
      </p:sp>
      <p:sp>
        <p:nvSpPr>
          <p:cNvPr id="32" name="Shape 30"/>
          <p:cNvSpPr/>
          <p:nvPr/>
        </p:nvSpPr>
        <p:spPr>
          <a:xfrm>
            <a:off x="1261872" y="3511296"/>
            <a:ext cx="365760" cy="365760"/>
          </a:xfrm>
          <a:prstGeom prst="ellipse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3" name="Shape 31"/>
          <p:cNvSpPr/>
          <p:nvPr/>
        </p:nvSpPr>
        <p:spPr>
          <a:xfrm>
            <a:off x="73152" y="3493008"/>
            <a:ext cx="1078992" cy="384048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4" name="Text 32"/>
          <p:cNvSpPr/>
          <p:nvPr/>
        </p:nvSpPr>
        <p:spPr>
          <a:xfrm>
            <a:off x="73152" y="3493008"/>
            <a:ext cx="107899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2024</a:t>
            </a:r>
            <a:endParaRPr lang="en-US" sz="1200" dirty="0"/>
          </a:p>
        </p:txBody>
      </p:sp>
      <p:sp>
        <p:nvSpPr>
          <p:cNvPr id="35" name="Text 33"/>
          <p:cNvSpPr/>
          <p:nvPr/>
        </p:nvSpPr>
        <p:spPr>
          <a:xfrm>
            <a:off x="1920240" y="3456432"/>
            <a:ext cx="2103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D4A017"/>
                </a:solidFill>
              </a:rPr>
              <a:t>D.L. 19/2024 L.56</a:t>
            </a:r>
            <a:endParaRPr lang="en-US" sz="1050" dirty="0"/>
          </a:p>
        </p:txBody>
      </p:sp>
      <p:sp>
        <p:nvSpPr>
          <p:cNvPr id="36" name="Text 34"/>
          <p:cNvSpPr/>
          <p:nvPr/>
        </p:nvSpPr>
        <p:spPr>
          <a:xfrm>
            <a:off x="4114800" y="3456432"/>
            <a:ext cx="48463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D6D7E"/>
                </a:solidFill>
              </a:rPr>
              <a:t>Art. 14, c. 6: ripristino livelli INVALSI nel Curriculum (art. 21 c. 2 D.Lgs. 62/2017)</a:t>
            </a:r>
            <a:endParaRPr lang="en-US" sz="950" dirty="0"/>
          </a:p>
        </p:txBody>
      </p:sp>
      <p:sp>
        <p:nvSpPr>
          <p:cNvPr id="37" name="Shape 35"/>
          <p:cNvSpPr/>
          <p:nvPr/>
        </p:nvSpPr>
        <p:spPr>
          <a:xfrm>
            <a:off x="1261872" y="4005072"/>
            <a:ext cx="365760" cy="365760"/>
          </a:xfrm>
          <a:prstGeom prst="ellipse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8" name="Shape 36"/>
          <p:cNvSpPr/>
          <p:nvPr/>
        </p:nvSpPr>
        <p:spPr>
          <a:xfrm>
            <a:off x="73152" y="3986784"/>
            <a:ext cx="1078992" cy="38404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9" name="Text 37"/>
          <p:cNvSpPr/>
          <p:nvPr/>
        </p:nvSpPr>
        <p:spPr>
          <a:xfrm>
            <a:off x="73152" y="3986784"/>
            <a:ext cx="107899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2025</a:t>
            </a:r>
            <a:endParaRPr lang="en-US" sz="1200" dirty="0"/>
          </a:p>
        </p:txBody>
      </p:sp>
      <p:sp>
        <p:nvSpPr>
          <p:cNvPr id="40" name="Text 38"/>
          <p:cNvSpPr/>
          <p:nvPr/>
        </p:nvSpPr>
        <p:spPr>
          <a:xfrm>
            <a:off x="1920240" y="3950208"/>
            <a:ext cx="2103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C0392B"/>
                </a:solidFill>
              </a:rPr>
              <a:t>D.L. 127/2025</a:t>
            </a:r>
            <a:endParaRPr lang="en-US" sz="1050" dirty="0"/>
          </a:p>
        </p:txBody>
      </p:sp>
      <p:sp>
        <p:nvSpPr>
          <p:cNvPr id="41" name="Text 39"/>
          <p:cNvSpPr/>
          <p:nvPr/>
        </p:nvSpPr>
        <p:spPr>
          <a:xfrm>
            <a:off x="4114800" y="3950208"/>
            <a:ext cx="48463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D6D7E"/>
                </a:solidFill>
              </a:rPr>
              <a:t>Riforma esame → «esame di maturità»; INVALSI comunica livelli; Curriculum centrale nel colloquio (D.M. 13/2026)</a:t>
            </a:r>
            <a:endParaRPr lang="en-US" sz="950" dirty="0"/>
          </a:p>
        </p:txBody>
      </p:sp>
      <p:sp>
        <p:nvSpPr>
          <p:cNvPr id="42" name="Shape 40"/>
          <p:cNvSpPr/>
          <p:nvPr/>
        </p:nvSpPr>
        <p:spPr>
          <a:xfrm>
            <a:off x="1261872" y="4498848"/>
            <a:ext cx="365760" cy="365760"/>
          </a:xfrm>
          <a:prstGeom prst="ellipse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43" name="Shape 41"/>
          <p:cNvSpPr/>
          <p:nvPr/>
        </p:nvSpPr>
        <p:spPr>
          <a:xfrm>
            <a:off x="73152" y="4480560"/>
            <a:ext cx="1078992" cy="384048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44" name="Text 42"/>
          <p:cNvSpPr/>
          <p:nvPr/>
        </p:nvSpPr>
        <p:spPr>
          <a:xfrm>
            <a:off x="73152" y="4480560"/>
            <a:ext cx="1078992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</a:rPr>
              <a:t>2026</a:t>
            </a:r>
            <a:endParaRPr lang="en-US" sz="1200" dirty="0"/>
          </a:p>
        </p:txBody>
      </p:sp>
      <p:sp>
        <p:nvSpPr>
          <p:cNvPr id="45" name="Text 43"/>
          <p:cNvSpPr/>
          <p:nvPr/>
        </p:nvSpPr>
        <p:spPr>
          <a:xfrm>
            <a:off x="1920240" y="4443984"/>
            <a:ext cx="2103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3A5C"/>
                </a:solidFill>
              </a:rPr>
              <a:t>D.M. 2/2026</a:t>
            </a:r>
            <a:endParaRPr lang="en-US" sz="1050" dirty="0"/>
          </a:p>
        </p:txBody>
      </p:sp>
      <p:sp>
        <p:nvSpPr>
          <p:cNvPr id="46" name="Text 44"/>
          <p:cNvSpPr/>
          <p:nvPr/>
        </p:nvSpPr>
        <p:spPr>
          <a:xfrm>
            <a:off x="4114800" y="4443984"/>
            <a:ext cx="48463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D6D7E"/>
                </a:solidFill>
              </a:rPr>
              <a:t>Adozione del nuovo modello con Parte IV (Prove INVALSI), in vigore </a:t>
            </a:r>
            <a:r>
              <a:rPr lang="en-US" sz="950" dirty="0" err="1">
                <a:solidFill>
                  <a:srgbClr val="5D6D7E"/>
                </a:solidFill>
              </a:rPr>
              <a:t>a.s.</a:t>
            </a:r>
            <a:r>
              <a:rPr lang="en-US" sz="950" dirty="0">
                <a:solidFill>
                  <a:srgbClr val="5D6D7E"/>
                </a:solidFill>
              </a:rPr>
              <a:t> 2025/26</a:t>
            </a:r>
          </a:p>
          <a:p>
            <a:pPr marL="0" indent="0">
              <a:buNone/>
            </a:pPr>
            <a:r>
              <a:rPr lang="en-US" sz="950" b="1" u="sng" dirty="0" err="1">
                <a:solidFill>
                  <a:srgbClr val="5D6D7E"/>
                </a:solidFill>
              </a:rPr>
              <a:t>Circolare</a:t>
            </a:r>
            <a:r>
              <a:rPr lang="en-US" sz="950" b="1" u="sng">
                <a:solidFill>
                  <a:srgbClr val="5D6D7E"/>
                </a:solidFill>
              </a:rPr>
              <a:t>  prot</a:t>
            </a:r>
            <a:r>
              <a:rPr lang="en-US" sz="950" b="1" u="sng" dirty="0">
                <a:solidFill>
                  <a:srgbClr val="5D6D7E"/>
                </a:solidFill>
              </a:rPr>
              <a:t>.78340 del  16.03.26</a:t>
            </a:r>
            <a:endParaRPr lang="en-US" sz="950" b="1" u="sng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1999963" y="-1999641"/>
            <a:ext cx="5143500" cy="9143425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1733" y="0"/>
            <a:ext cx="6803134" cy="5143179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737118" y="-1264380"/>
            <a:ext cx="3670923" cy="9145160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12E3661-1F3F-73EF-48F2-6348B7DB3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742" y="342900"/>
            <a:ext cx="509451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468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1999963" y="-1999641"/>
            <a:ext cx="5143500" cy="9143425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1733" y="0"/>
            <a:ext cx="6803134" cy="5143179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737118" y="-1264380"/>
            <a:ext cx="3670923" cy="9145160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FCD1F2C-2EC2-66B3-D683-CEDEDA11F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808" y="342900"/>
            <a:ext cx="6324105" cy="456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210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4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7D1C2E"/>
          </a:solidFill>
          <a:ln w="12700">
            <a:solidFill>
              <a:srgbClr val="7D1C2E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4" name="Text 2"/>
          <p:cNvSpPr/>
          <p:nvPr/>
        </p:nvSpPr>
        <p:spPr>
          <a:xfrm>
            <a:off x="274320" y="137160"/>
            <a:ext cx="859536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05a  |  Parte III – Attività Extrascolastiche: Perché è Importante</a:t>
            </a:r>
            <a:endParaRPr lang="en-US" sz="2000" dirty="0"/>
          </a:p>
        </p:txBody>
      </p:sp>
      <p:sp>
        <p:nvSpPr>
          <p:cNvPr id="5" name="Shape 3"/>
          <p:cNvSpPr/>
          <p:nvPr/>
        </p:nvSpPr>
        <p:spPr>
          <a:xfrm>
            <a:off x="0" y="5074920"/>
            <a:ext cx="9144000" cy="6858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6" name="Text 4"/>
          <p:cNvSpPr/>
          <p:nvPr/>
        </p:nvSpPr>
        <p:spPr>
          <a:xfrm>
            <a:off x="274320" y="987552"/>
            <a:ext cx="859536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1C2833"/>
                </a:solidFill>
              </a:rPr>
              <a:t>La Parte III è l'unica sezione del Curriculum compilata direttamente dallo/a studente/ssa: è la sua voce, la sua identità oltre l'aula.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274320" y="1627632"/>
            <a:ext cx="4114800" cy="141732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508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8" name="Shape 6"/>
          <p:cNvSpPr/>
          <p:nvPr/>
        </p:nvSpPr>
        <p:spPr>
          <a:xfrm>
            <a:off x="274320" y="1627632"/>
            <a:ext cx="73152" cy="1417320"/>
          </a:xfrm>
          <a:prstGeom prst="rect">
            <a:avLst/>
          </a:prstGeom>
          <a:solidFill>
            <a:srgbClr val="7D1C2E"/>
          </a:solidFill>
          <a:ln w="12700">
            <a:solidFill>
              <a:srgbClr val="7D1C2E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912" y="1764792"/>
            <a:ext cx="420624" cy="420624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005840" y="1719072"/>
            <a:ext cx="3246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C2833"/>
                </a:solidFill>
              </a:rPr>
              <a:t>Valorizza il percorso personale</a:t>
            </a:r>
            <a:endParaRPr lang="en-US" sz="1300" dirty="0"/>
          </a:p>
        </p:txBody>
      </p:sp>
      <p:sp>
        <p:nvSpPr>
          <p:cNvPr id="11" name="Text 8"/>
          <p:cNvSpPr/>
          <p:nvPr/>
        </p:nvSpPr>
        <p:spPr>
          <a:xfrm>
            <a:off x="1005840" y="2130552"/>
            <a:ext cx="324612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D6D7E"/>
                </a:solidFill>
              </a:rPr>
              <a:t>Raccoglie esperienze che i voti non misurano: sport, musica, teatro, volontariato, lavoro part-time, pubblicazioni</a:t>
            </a:r>
            <a:endParaRPr lang="en-US" sz="1100" dirty="0"/>
          </a:p>
        </p:txBody>
      </p:sp>
      <p:sp>
        <p:nvSpPr>
          <p:cNvPr id="12" name="Shape 9"/>
          <p:cNvSpPr/>
          <p:nvPr/>
        </p:nvSpPr>
        <p:spPr>
          <a:xfrm>
            <a:off x="4709160" y="1627632"/>
            <a:ext cx="4114800" cy="141732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508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13" name="Shape 10"/>
          <p:cNvSpPr/>
          <p:nvPr/>
        </p:nvSpPr>
        <p:spPr>
          <a:xfrm>
            <a:off x="4709160" y="1627632"/>
            <a:ext cx="73152" cy="1417320"/>
          </a:xfrm>
          <a:prstGeom prst="rect">
            <a:avLst/>
          </a:prstGeom>
          <a:solidFill>
            <a:srgbClr val="1D5C96"/>
          </a:solidFill>
          <a:ln w="12700">
            <a:solidFill>
              <a:srgbClr val="1D5C96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1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3752" y="1764792"/>
            <a:ext cx="420624" cy="420624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5440680" y="1719072"/>
            <a:ext cx="3246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C2833"/>
                </a:solidFill>
              </a:rPr>
              <a:t>Orienta le scelte future</a:t>
            </a:r>
            <a:endParaRPr lang="en-US" sz="1300" dirty="0"/>
          </a:p>
        </p:txBody>
      </p:sp>
      <p:sp>
        <p:nvSpPr>
          <p:cNvPr id="16" name="Text 12"/>
          <p:cNvSpPr/>
          <p:nvPr/>
        </p:nvSpPr>
        <p:spPr>
          <a:xfrm>
            <a:off x="5440680" y="2130552"/>
            <a:ext cx="324612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D6D7E"/>
                </a:solidFill>
              </a:rPr>
              <a:t>Supporto concreto per accedere a corsi universitari, ITS, percorsi terziari e al mondo del lavoro</a:t>
            </a:r>
            <a:endParaRPr lang="en-US" sz="1100" dirty="0"/>
          </a:p>
        </p:txBody>
      </p:sp>
      <p:sp>
        <p:nvSpPr>
          <p:cNvPr id="17" name="Shape 13"/>
          <p:cNvSpPr/>
          <p:nvPr/>
        </p:nvSpPr>
        <p:spPr>
          <a:xfrm>
            <a:off x="274320" y="3182112"/>
            <a:ext cx="4114800" cy="141732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508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18" name="Shape 14"/>
          <p:cNvSpPr/>
          <p:nvPr/>
        </p:nvSpPr>
        <p:spPr>
          <a:xfrm>
            <a:off x="274320" y="3182112"/>
            <a:ext cx="73152" cy="1417320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1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912" y="3319272"/>
            <a:ext cx="420624" cy="420624"/>
          </a:xfrm>
          <a:prstGeom prst="rect">
            <a:avLst/>
          </a:prstGeom>
        </p:spPr>
      </p:pic>
      <p:sp>
        <p:nvSpPr>
          <p:cNvPr id="20" name="Text 15"/>
          <p:cNvSpPr/>
          <p:nvPr/>
        </p:nvSpPr>
        <p:spPr>
          <a:xfrm>
            <a:off x="1005840" y="3273552"/>
            <a:ext cx="3246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it-IT" sz="1300" b="1" noProof="0" dirty="0">
                <a:solidFill>
                  <a:srgbClr val="1C2833"/>
                </a:solidFill>
                <a:highlight>
                  <a:srgbClr val="FFFF00"/>
                </a:highlight>
              </a:rPr>
              <a:t>Ruolo fondamentale nel colloquio</a:t>
            </a:r>
            <a:endParaRPr lang="en-US" sz="1300" dirty="0">
              <a:highlight>
                <a:srgbClr val="FFFF00"/>
              </a:highlight>
            </a:endParaRPr>
          </a:p>
        </p:txBody>
      </p:sp>
      <p:sp>
        <p:nvSpPr>
          <p:cNvPr id="21" name="Text 16"/>
          <p:cNvSpPr/>
          <p:nvPr/>
        </p:nvSpPr>
        <p:spPr>
          <a:xfrm>
            <a:off x="1005840" y="3685032"/>
            <a:ext cx="324612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100" dirty="0">
                <a:solidFill>
                  <a:srgbClr val="5D6D7E"/>
                </a:solidFill>
                <a:highlight>
                  <a:srgbClr val="FFFF00"/>
                </a:highlight>
              </a:rPr>
              <a:t>La commissione la legge prima dell'esame. Il colloquio inizia con una riflessione dello studente a </a:t>
            </a:r>
            <a:r>
              <a:rPr lang="it-IT" sz="1100" noProof="0" dirty="0">
                <a:solidFill>
                  <a:srgbClr val="5D6D7E"/>
                </a:solidFill>
                <a:highlight>
                  <a:srgbClr val="FFFF00"/>
                </a:highlight>
              </a:rPr>
              <a:t>partire</a:t>
            </a:r>
            <a:r>
              <a:rPr lang="en-US" sz="1100" dirty="0">
                <a:solidFill>
                  <a:srgbClr val="5D6D7E"/>
                </a:solidFill>
                <a:highlight>
                  <a:srgbClr val="FFFF00"/>
                </a:highlight>
              </a:rPr>
              <a:t> dal proprio Curriculum</a:t>
            </a:r>
            <a:endParaRPr lang="en-US" sz="1100" dirty="0">
              <a:highlight>
                <a:srgbClr val="FFFF00"/>
              </a:highlight>
            </a:endParaRPr>
          </a:p>
        </p:txBody>
      </p:sp>
      <p:sp>
        <p:nvSpPr>
          <p:cNvPr id="22" name="Shape 17"/>
          <p:cNvSpPr/>
          <p:nvPr/>
        </p:nvSpPr>
        <p:spPr>
          <a:xfrm>
            <a:off x="4709160" y="3182112"/>
            <a:ext cx="4114800" cy="141732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50800" dist="25400" dir="81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23" name="Shape 18"/>
          <p:cNvSpPr/>
          <p:nvPr/>
        </p:nvSpPr>
        <p:spPr>
          <a:xfrm>
            <a:off x="4709160" y="3182112"/>
            <a:ext cx="73152" cy="1417320"/>
          </a:xfrm>
          <a:prstGeom prst="rect">
            <a:avLst/>
          </a:prstGeom>
          <a:solidFill>
            <a:srgbClr val="D35400"/>
          </a:solidFill>
          <a:ln w="12700">
            <a:solidFill>
              <a:srgbClr val="D35400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pic>
        <p:nvPicPr>
          <p:cNvPr id="24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3752" y="3319272"/>
            <a:ext cx="420624" cy="420624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5440680" y="3273552"/>
            <a:ext cx="3246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C2833"/>
                </a:solidFill>
              </a:rPr>
              <a:t>Documento a vita</a:t>
            </a:r>
            <a:endParaRPr lang="en-US" sz="1300" dirty="0"/>
          </a:p>
        </p:txBody>
      </p:sp>
      <p:sp>
        <p:nvSpPr>
          <p:cNvPr id="26" name="Text 20"/>
          <p:cNvSpPr/>
          <p:nvPr/>
        </p:nvSpPr>
        <p:spPr>
          <a:xfrm>
            <a:off x="5440680" y="3685032"/>
            <a:ext cx="324612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D6D7E"/>
                </a:solidFill>
              </a:rPr>
              <a:t>Rimane nel fascicolo digitale dello studente, </a:t>
            </a:r>
            <a:r>
              <a:rPr lang="it-IT" sz="1100" dirty="0">
                <a:solidFill>
                  <a:srgbClr val="5D6D7E"/>
                </a:solidFill>
              </a:rPr>
              <a:t>scaricabile </a:t>
            </a:r>
            <a:r>
              <a:rPr lang="it-IT" sz="1100" noProof="0" dirty="0">
                <a:solidFill>
                  <a:srgbClr val="5D6D7E"/>
                </a:solidFill>
              </a:rPr>
              <a:t>anche più volte.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B8232-F239-5C0C-C306-C4A821D288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>
            <a:extLst>
              <a:ext uri="{FF2B5EF4-FFF2-40B4-BE49-F238E27FC236}">
                <a16:creationId xmlns:a16="http://schemas.microsoft.com/office/drawing/2014/main" id="{0E443048-64F6-0760-936E-80A639B24A64}"/>
              </a:ext>
            </a:extLst>
          </p:cNvPr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08051F6C-49E7-F522-0BBB-A71DF80D26D0}"/>
              </a:ext>
            </a:extLst>
          </p:cNvPr>
          <p:cNvSpPr/>
          <p:nvPr/>
        </p:nvSpPr>
        <p:spPr>
          <a:xfrm>
            <a:off x="0" y="5074920"/>
            <a:ext cx="9144000" cy="6858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40F9C649-B1FD-FC42-B18B-13521FCAE7DC}"/>
              </a:ext>
            </a:extLst>
          </p:cNvPr>
          <p:cNvSpPr/>
          <p:nvPr/>
        </p:nvSpPr>
        <p:spPr>
          <a:xfrm>
            <a:off x="274320" y="1005840"/>
            <a:ext cx="8595360" cy="97145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it-IT" b="1" dirty="0"/>
              <a:t>Articolo 2  </a:t>
            </a:r>
            <a:endParaRPr lang="it-IT" sz="1400" dirty="0"/>
          </a:p>
          <a:p>
            <a:pPr algn="ctr"/>
            <a:r>
              <a:rPr lang="it-IT" i="1" dirty="0"/>
              <a:t>(COLLOQUIO)</a:t>
            </a:r>
          </a:p>
          <a:p>
            <a:pPr algn="ctr"/>
            <a:r>
              <a:rPr lang="it-IT" i="1" dirty="0"/>
              <a:t>COMMA 1 </a:t>
            </a:r>
            <a:endParaRPr lang="it-IT" dirty="0"/>
          </a:p>
          <a:p>
            <a:pPr marL="0" indent="0">
              <a:buNone/>
            </a:pPr>
            <a:endParaRPr lang="en-US" sz="1300" dirty="0"/>
          </a:p>
        </p:txBody>
      </p:sp>
      <p:sp>
        <p:nvSpPr>
          <p:cNvPr id="12" name="Shape 9">
            <a:extLst>
              <a:ext uri="{FF2B5EF4-FFF2-40B4-BE49-F238E27FC236}">
                <a16:creationId xmlns:a16="http://schemas.microsoft.com/office/drawing/2014/main" id="{04D1DBD3-CBAD-9F33-A0CA-F48858CCCC6D}"/>
              </a:ext>
            </a:extLst>
          </p:cNvPr>
          <p:cNvSpPr/>
          <p:nvPr/>
        </p:nvSpPr>
        <p:spPr>
          <a:xfrm>
            <a:off x="2574527" y="2237401"/>
            <a:ext cx="4593537" cy="231337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508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13" name="Shape 10">
            <a:extLst>
              <a:ext uri="{FF2B5EF4-FFF2-40B4-BE49-F238E27FC236}">
                <a16:creationId xmlns:a16="http://schemas.microsoft.com/office/drawing/2014/main" id="{150F5CDB-B0AF-5142-5CC7-74808FD6D8E7}"/>
              </a:ext>
            </a:extLst>
          </p:cNvPr>
          <p:cNvSpPr/>
          <p:nvPr/>
        </p:nvSpPr>
        <p:spPr>
          <a:xfrm>
            <a:off x="1997568" y="2124349"/>
            <a:ext cx="73151" cy="2313369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16" name="Text 12">
            <a:extLst>
              <a:ext uri="{FF2B5EF4-FFF2-40B4-BE49-F238E27FC236}">
                <a16:creationId xmlns:a16="http://schemas.microsoft.com/office/drawing/2014/main" id="{BDE64251-D21C-E003-3632-6112D8F7AB6C}"/>
              </a:ext>
            </a:extLst>
          </p:cNvPr>
          <p:cNvSpPr/>
          <p:nvPr/>
        </p:nvSpPr>
        <p:spPr>
          <a:xfrm>
            <a:off x="2647188" y="2309668"/>
            <a:ext cx="4499244" cy="20940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it-IT" sz="1400" dirty="0">
                <a:highlight>
                  <a:srgbClr val="FFFF00"/>
                </a:highlight>
              </a:rPr>
              <a:t>Esso concorre alla valutazione delle conoscenze, delle abilità e delle competenze del candidato, </a:t>
            </a:r>
            <a:r>
              <a:rPr lang="it-IT" sz="1400" dirty="0" err="1">
                <a:highlight>
                  <a:srgbClr val="FFFF00"/>
                </a:highlight>
              </a:rPr>
              <a:t>nonche</a:t>
            </a:r>
            <a:r>
              <a:rPr lang="it-IT" sz="1400" dirty="0">
                <a:highlight>
                  <a:srgbClr val="FFFF00"/>
                </a:highlight>
              </a:rPr>
              <a:t>́ del grado di maturazione personale, di autonomia e di </a:t>
            </a:r>
            <a:r>
              <a:rPr lang="it-IT" sz="1400" dirty="0" err="1">
                <a:highlight>
                  <a:srgbClr val="FFFF00"/>
                </a:highlight>
              </a:rPr>
              <a:t>responsabilita</a:t>
            </a:r>
            <a:r>
              <a:rPr lang="it-IT" sz="1400" dirty="0">
                <a:highlight>
                  <a:srgbClr val="FFFF00"/>
                </a:highlight>
              </a:rPr>
              <a:t>̀ raggiunto al termine del percorso di studio, anche tenuto conto dell’impegno dimostrato nell’ambito scolastico e in altre </a:t>
            </a:r>
            <a:r>
              <a:rPr lang="it-IT" sz="1400" dirty="0" err="1">
                <a:highlight>
                  <a:srgbClr val="FFFF00"/>
                </a:highlight>
              </a:rPr>
              <a:t>attivita</a:t>
            </a:r>
            <a:r>
              <a:rPr lang="it-IT" sz="1400" dirty="0">
                <a:highlight>
                  <a:srgbClr val="FFFF00"/>
                </a:highlight>
              </a:rPr>
              <a:t>̀ coerenti con il percorso di studio, </a:t>
            </a:r>
            <a:r>
              <a:rPr lang="it-IT" sz="1400" dirty="0" err="1">
                <a:highlight>
                  <a:srgbClr val="FFFF00"/>
                </a:highlight>
              </a:rPr>
              <a:t>nonche</a:t>
            </a:r>
            <a:r>
              <a:rPr lang="it-IT" sz="1400" dirty="0">
                <a:highlight>
                  <a:srgbClr val="FFFF00"/>
                </a:highlight>
              </a:rPr>
              <a:t>́ del grado di </a:t>
            </a:r>
            <a:r>
              <a:rPr lang="it-IT" sz="1400" dirty="0" err="1">
                <a:highlight>
                  <a:srgbClr val="FFFF00"/>
                </a:highlight>
              </a:rPr>
              <a:t>responsabilita</a:t>
            </a:r>
            <a:r>
              <a:rPr lang="it-IT" sz="1400" dirty="0">
                <a:highlight>
                  <a:srgbClr val="FFFF00"/>
                </a:highlight>
              </a:rPr>
              <a:t>̀ o dell’impegno evidenziati in azioni particolarmente meritevoli – documentate nel Curriculum della studentessa e dello studente - in una prospettiva di sviluppo integrale della persona. </a:t>
            </a:r>
          </a:p>
        </p:txBody>
      </p:sp>
      <p:sp>
        <p:nvSpPr>
          <p:cNvPr id="20" name="Text 15">
            <a:extLst>
              <a:ext uri="{FF2B5EF4-FFF2-40B4-BE49-F238E27FC236}">
                <a16:creationId xmlns:a16="http://schemas.microsoft.com/office/drawing/2014/main" id="{7CA9F2B5-E702-451D-06C9-11CED8AD2A31}"/>
              </a:ext>
            </a:extLst>
          </p:cNvPr>
          <p:cNvSpPr/>
          <p:nvPr/>
        </p:nvSpPr>
        <p:spPr>
          <a:xfrm>
            <a:off x="1024128" y="3383280"/>
            <a:ext cx="3246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sz="1300" dirty="0"/>
          </a:p>
        </p:txBody>
      </p:sp>
      <p:pic>
        <p:nvPicPr>
          <p:cNvPr id="24" name="Image 3" descr="preencoded.png">
            <a:extLst>
              <a:ext uri="{FF2B5EF4-FFF2-40B4-BE49-F238E27FC236}">
                <a16:creationId xmlns:a16="http://schemas.microsoft.com/office/drawing/2014/main" id="{F9B2A00E-2076-B538-5457-EBEE428B5F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2351" y="2237401"/>
            <a:ext cx="438912" cy="438912"/>
          </a:xfrm>
          <a:prstGeom prst="rect">
            <a:avLst/>
          </a:prstGeom>
        </p:spPr>
      </p:pic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8B938687-886F-2133-3D44-D4F0AE5881B0}"/>
              </a:ext>
            </a:extLst>
          </p:cNvPr>
          <p:cNvSpPr txBox="1"/>
          <p:nvPr/>
        </p:nvSpPr>
        <p:spPr>
          <a:xfrm>
            <a:off x="2647188" y="351258"/>
            <a:ext cx="35830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DECRETO MINISTERIALE N. 13/2026</a:t>
            </a:r>
          </a:p>
          <a:p>
            <a:pPr algn="ctr"/>
            <a:r>
              <a:rPr lang="it-IT" dirty="0"/>
              <a:t>«DECRETO MATERIE</a:t>
            </a:r>
          </a:p>
        </p:txBody>
      </p:sp>
    </p:spTree>
    <p:extLst>
      <p:ext uri="{BB962C8B-B14F-4D97-AF65-F5344CB8AC3E}">
        <p14:creationId xmlns:p14="http://schemas.microsoft.com/office/powerpoint/2010/main" val="3628014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CC62AF-9110-CAB4-F3D8-C15BB176A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>
            <a:extLst>
              <a:ext uri="{FF2B5EF4-FFF2-40B4-BE49-F238E27FC236}">
                <a16:creationId xmlns:a16="http://schemas.microsoft.com/office/drawing/2014/main" id="{E9797FE4-9D33-529C-9DAC-91B59D283212}"/>
              </a:ext>
            </a:extLst>
          </p:cNvPr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093E9662-601B-BF05-0FFF-D925B1514645}"/>
              </a:ext>
            </a:extLst>
          </p:cNvPr>
          <p:cNvSpPr/>
          <p:nvPr/>
        </p:nvSpPr>
        <p:spPr>
          <a:xfrm>
            <a:off x="0" y="5074920"/>
            <a:ext cx="9144000" cy="68580"/>
          </a:xfrm>
          <a:prstGeom prst="rect">
            <a:avLst/>
          </a:prstGeom>
          <a:solidFill>
            <a:srgbClr val="D4A017"/>
          </a:solidFill>
          <a:ln w="12700">
            <a:solidFill>
              <a:srgbClr val="D4A017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5CABA53E-D302-D1EE-CD56-E96F6168A904}"/>
              </a:ext>
            </a:extLst>
          </p:cNvPr>
          <p:cNvSpPr/>
          <p:nvPr/>
        </p:nvSpPr>
        <p:spPr>
          <a:xfrm>
            <a:off x="274320" y="1005840"/>
            <a:ext cx="85953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it-IT" b="1" dirty="0"/>
              <a:t>Articolo 16 </a:t>
            </a:r>
            <a:endParaRPr lang="it-IT" sz="1400" dirty="0"/>
          </a:p>
          <a:p>
            <a:pPr algn="ctr"/>
            <a:r>
              <a:rPr lang="it-IT" i="1" dirty="0"/>
              <a:t>(Riunione preliminare della commissione/classe) </a:t>
            </a:r>
            <a:endParaRPr lang="it-IT" dirty="0"/>
          </a:p>
          <a:p>
            <a:pPr marL="0" indent="0">
              <a:buNone/>
            </a:pPr>
            <a:endParaRPr lang="en-US" sz="1300" dirty="0"/>
          </a:p>
        </p:txBody>
      </p:sp>
      <p:sp>
        <p:nvSpPr>
          <p:cNvPr id="12" name="Shape 9">
            <a:extLst>
              <a:ext uri="{FF2B5EF4-FFF2-40B4-BE49-F238E27FC236}">
                <a16:creationId xmlns:a16="http://schemas.microsoft.com/office/drawing/2014/main" id="{AD7FF1AF-F6C8-FCEC-5F6B-32EB2EBFFBBB}"/>
              </a:ext>
            </a:extLst>
          </p:cNvPr>
          <p:cNvSpPr/>
          <p:nvPr/>
        </p:nvSpPr>
        <p:spPr>
          <a:xfrm>
            <a:off x="2574527" y="1687023"/>
            <a:ext cx="4593537" cy="2313370"/>
          </a:xfrm>
          <a:prstGeom prst="rect">
            <a:avLst/>
          </a:prstGeom>
          <a:solidFill>
            <a:srgbClr val="FFFFFF"/>
          </a:solidFill>
          <a:ln w="12700">
            <a:solidFill>
              <a:srgbClr val="D5D8DC"/>
            </a:solidFill>
            <a:prstDash val="solid"/>
          </a:ln>
          <a:effectLst>
            <a:outerShdw blurRad="50800" dist="254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it-IT"/>
          </a:p>
        </p:txBody>
      </p:sp>
      <p:sp>
        <p:nvSpPr>
          <p:cNvPr id="13" name="Shape 10">
            <a:extLst>
              <a:ext uri="{FF2B5EF4-FFF2-40B4-BE49-F238E27FC236}">
                <a16:creationId xmlns:a16="http://schemas.microsoft.com/office/drawing/2014/main" id="{326A8E3E-8218-443E-4195-663D7B0ED33F}"/>
              </a:ext>
            </a:extLst>
          </p:cNvPr>
          <p:cNvSpPr/>
          <p:nvPr/>
        </p:nvSpPr>
        <p:spPr>
          <a:xfrm>
            <a:off x="1975936" y="1676738"/>
            <a:ext cx="73151" cy="2313369"/>
          </a:xfrm>
          <a:prstGeom prst="rect">
            <a:avLst/>
          </a:prstGeom>
          <a:solidFill>
            <a:srgbClr val="1E8449"/>
          </a:solidFill>
          <a:ln w="12700">
            <a:solidFill>
              <a:srgbClr val="1E8449"/>
            </a:solidFill>
            <a:prstDash val="solid"/>
          </a:ln>
        </p:spPr>
        <p:txBody>
          <a:bodyPr/>
          <a:lstStyle/>
          <a:p>
            <a:endParaRPr lang="it-IT"/>
          </a:p>
        </p:txBody>
      </p:sp>
      <p:sp>
        <p:nvSpPr>
          <p:cNvPr id="16" name="Text 12">
            <a:extLst>
              <a:ext uri="{FF2B5EF4-FFF2-40B4-BE49-F238E27FC236}">
                <a16:creationId xmlns:a16="http://schemas.microsoft.com/office/drawing/2014/main" id="{B4394BCE-D2BE-7A5B-9FF4-91FA827846EC}"/>
              </a:ext>
            </a:extLst>
          </p:cNvPr>
          <p:cNvSpPr/>
          <p:nvPr/>
        </p:nvSpPr>
        <p:spPr>
          <a:xfrm>
            <a:off x="2647188" y="1737360"/>
            <a:ext cx="3987880" cy="20940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it-IT" sz="1400" dirty="0">
                <a:highlight>
                  <a:srgbClr val="FFFF00"/>
                </a:highlight>
              </a:rPr>
              <a:t>Nella seduta preliminare ed eventualmente anche in quelle successive, la commissione/classe prende in esame gli atti e i documenti relativi ai candidati interni, </a:t>
            </a:r>
            <a:r>
              <a:rPr lang="it-IT" sz="1400" dirty="0" err="1">
                <a:highlight>
                  <a:srgbClr val="FFFF00"/>
                </a:highlight>
              </a:rPr>
              <a:t>nonche</a:t>
            </a:r>
            <a:r>
              <a:rPr lang="it-IT" sz="1400" dirty="0">
                <a:highlight>
                  <a:srgbClr val="FFFF00"/>
                </a:highlight>
              </a:rPr>
              <a:t>́ la documentazione presentata dagli altri candidati. </a:t>
            </a:r>
          </a:p>
          <a:p>
            <a:pPr algn="just"/>
            <a:endParaRPr lang="it-IT" sz="1400" dirty="0">
              <a:highlight>
                <a:srgbClr val="FFFF00"/>
              </a:highlight>
            </a:endParaRPr>
          </a:p>
          <a:p>
            <a:pPr algn="just"/>
            <a:r>
              <a:rPr lang="it-IT" sz="1400" dirty="0">
                <a:highlight>
                  <a:srgbClr val="FFFF00"/>
                </a:highlight>
              </a:rPr>
              <a:t>In particolare, esamina: </a:t>
            </a:r>
          </a:p>
          <a:p>
            <a:pPr marL="342900" indent="-342900" algn="just">
              <a:buAutoNum type="alphaLcParenR"/>
            </a:pPr>
            <a:r>
              <a:rPr lang="it-IT" sz="1400" dirty="0">
                <a:highlight>
                  <a:srgbClr val="FFFF00"/>
                </a:highlight>
              </a:rPr>
              <a:t> l’elenco dei candidati e la documentazione relativa al percorso scolastico degli stessi al fine dello svolgimento del colloquio; </a:t>
            </a:r>
          </a:p>
        </p:txBody>
      </p:sp>
      <p:sp>
        <p:nvSpPr>
          <p:cNvPr id="20" name="Text 15">
            <a:extLst>
              <a:ext uri="{FF2B5EF4-FFF2-40B4-BE49-F238E27FC236}">
                <a16:creationId xmlns:a16="http://schemas.microsoft.com/office/drawing/2014/main" id="{E92C0004-C18D-08BD-9C07-0F6BC5DD2B06}"/>
              </a:ext>
            </a:extLst>
          </p:cNvPr>
          <p:cNvSpPr/>
          <p:nvPr/>
        </p:nvSpPr>
        <p:spPr>
          <a:xfrm>
            <a:off x="1024128" y="3383280"/>
            <a:ext cx="32461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sz="1300" dirty="0"/>
          </a:p>
        </p:txBody>
      </p:sp>
      <p:pic>
        <p:nvPicPr>
          <p:cNvPr id="24" name="Image 3" descr="preencoded.png">
            <a:extLst>
              <a:ext uri="{FF2B5EF4-FFF2-40B4-BE49-F238E27FC236}">
                <a16:creationId xmlns:a16="http://schemas.microsoft.com/office/drawing/2014/main" id="{23C8EC7A-A112-ADFC-DDDE-67CA1E455B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7162" y="1815084"/>
            <a:ext cx="438912" cy="438912"/>
          </a:xfrm>
          <a:prstGeom prst="rect">
            <a:avLst/>
          </a:prstGeom>
        </p:spPr>
      </p:pic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8D3C4470-9B7D-AF4E-907C-D69A5A24074F}"/>
              </a:ext>
            </a:extLst>
          </p:cNvPr>
          <p:cNvSpPr txBox="1"/>
          <p:nvPr/>
        </p:nvSpPr>
        <p:spPr>
          <a:xfrm>
            <a:off x="2647188" y="351258"/>
            <a:ext cx="3806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ORDINANZA MINISTERIALE N. 54/2026</a:t>
            </a:r>
          </a:p>
        </p:txBody>
      </p:sp>
    </p:spTree>
    <p:extLst>
      <p:ext uri="{BB962C8B-B14F-4D97-AF65-F5344CB8AC3E}">
        <p14:creationId xmlns:p14="http://schemas.microsoft.com/office/powerpoint/2010/main" val="26403041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1498</Words>
  <Application>Microsoft Macintosh PowerPoint</Application>
  <PresentationFormat>Presentazione su schermo (16:9)</PresentationFormat>
  <Paragraphs>147</Paragraphs>
  <Slides>15</Slides>
  <Notes>11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Curriculum della Studentessa e dello Studente</dc:title>
  <dc:subject>PptxGenJS Presentation</dc:subject>
  <dc:creator>PptxGenJS</dc:creator>
  <cp:lastModifiedBy>CAMPO ORNELLA</cp:lastModifiedBy>
  <cp:revision>32</cp:revision>
  <dcterms:created xsi:type="dcterms:W3CDTF">2026-04-08T16:20:00Z</dcterms:created>
  <dcterms:modified xsi:type="dcterms:W3CDTF">2026-06-15T12:11:12Z</dcterms:modified>
</cp:coreProperties>
</file>